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28"/>
      <p:bold r:id="rId29"/>
      <p:italic r:id="rId30"/>
      <p:boldItalic r:id="rId31"/>
    </p:embeddedFont>
    <p:embeddedFont>
      <p:font typeface="Proxima Nova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j+o9lbVcqpskRCFf8pwRy/Rtbdf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752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0905bc0fa6_2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2" name="Google Shape;122;g10905bc0fa6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0905bc0fa6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9" name="Google Shape;129;g10905bc0fa6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848cecf904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6" name="Google Shape;136;g2848cecf904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0905bc0fa6_2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2" name="Google Shape;142;g10905bc0fa6_2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848cecf904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8" name="Google Shape;158;g2848cecf904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848cecf904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65" name="Google Shape;165;g2848cecf904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848cecf90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2" name="Google Shape;172;g2848cecf90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848cecf904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9" name="Google Shape;179;g2848cecf904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0b2733e45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6" name="Google Shape;186;g10b2733e45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3" name="Google Shape;19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66" name="Google Shape;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0" name="Google Shape;20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07" name="Google Shape;20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0e7f60199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4" name="Google Shape;214;g10e7f60199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1" name="Google Shape;22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8" name="Google Shape;22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5" name="Google Shape;23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73" name="Google Shape;7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848cecf904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0" name="Google Shape;80;g2848cecf90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848cecf90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87" name="Google Shape;87;g2848cecf90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848cecf90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4" name="Google Shape;94;g2848cecf90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848cecf904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01" name="Google Shape;101;g2848cecf904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848cecf904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8" name="Google Shape;108;g2848cecf904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5" name="Google Shape;11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9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9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9"/>
          <p:cNvSpPr txBox="1">
            <a:spLocks noGrp="1"/>
          </p:cNvSpPr>
          <p:nvPr>
            <p:ph type="body" idx="2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0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0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0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0"/>
          <p:cNvSpPr txBox="1">
            <a:spLocks noGrp="1"/>
          </p:cNvSpPr>
          <p:nvPr>
            <p:ph type="body" idx="3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0"/>
          <p:cNvSpPr txBox="1">
            <a:spLocks noGrp="1"/>
          </p:cNvSpPr>
          <p:nvPr>
            <p:ph type="body" idx="4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1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1"/>
          <p:cNvSpPr txBox="1">
            <a:spLocks noGrp="1"/>
          </p:cNvSpPr>
          <p:nvPr>
            <p:ph type="body" idx="2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1"/>
          <p:cNvSpPr txBox="1">
            <a:spLocks noGrp="1"/>
          </p:cNvSpPr>
          <p:nvPr>
            <p:ph type="body" idx="3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1"/>
          <p:cNvSpPr txBox="1">
            <a:spLocks noGrp="1"/>
          </p:cNvSpPr>
          <p:nvPr>
            <p:ph type="body" idx="4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1"/>
          <p:cNvSpPr txBox="1">
            <a:spLocks noGrp="1"/>
          </p:cNvSpPr>
          <p:nvPr>
            <p:ph type="body" idx="5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1"/>
          <p:cNvSpPr txBox="1">
            <a:spLocks noGrp="1"/>
          </p:cNvSpPr>
          <p:nvPr>
            <p:ph type="body" idx="6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1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31"/>
          <p:cNvSpPr txBox="1">
            <a:spLocks noGrp="1"/>
          </p:cNvSpPr>
          <p:nvPr>
            <p:ph type="subTitle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2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2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3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3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3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4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5"/>
          <p:cNvSpPr txBox="1">
            <a:spLocks noGrp="1"/>
          </p:cNvSpPr>
          <p:nvPr>
            <p:ph type="subTitle" idx="1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6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6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6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6"/>
          <p:cNvSpPr txBox="1">
            <a:spLocks noGrp="1"/>
          </p:cNvSpPr>
          <p:nvPr>
            <p:ph type="body" idx="3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7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7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7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7"/>
          <p:cNvSpPr txBox="1">
            <a:spLocks noGrp="1"/>
          </p:cNvSpPr>
          <p:nvPr>
            <p:ph type="body" idx="3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8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8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8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8"/>
          <p:cNvSpPr txBox="1">
            <a:spLocks noGrp="1"/>
          </p:cNvSpPr>
          <p:nvPr>
            <p:ph type="body" idx="3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9"/>
          <p:cNvSpPr/>
          <p:nvPr/>
        </p:nvSpPr>
        <p:spPr>
          <a:xfrm>
            <a:off x="0" y="5045760"/>
            <a:ext cx="9142200" cy="9612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29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9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d.dk/?page_id=312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"/>
          <p:cNvSpPr/>
          <p:nvPr/>
        </p:nvSpPr>
        <p:spPr>
          <a:xfrm>
            <a:off x="311760" y="444960"/>
            <a:ext cx="8518680" cy="570960"/>
          </a:xfrm>
          <a:prstGeom prst="rect">
            <a:avLst/>
          </a:prstGeom>
          <a:noFill/>
          <a:ln w="38150" cap="flat" cmpd="sng">
            <a:solidFill>
              <a:srgbClr val="63D2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a-DK" sz="2400" b="1" i="0" u="none" strike="noStrike" cap="none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VELKOMMEN til infomøde for projektstillere hos</a:t>
            </a:r>
            <a:br>
              <a:rPr lang="da-DK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da-DK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"/>
          <p:cNvSpPr/>
          <p:nvPr/>
        </p:nvSpPr>
        <p:spPr>
          <a:xfrm>
            <a:off x="6360325" y="4043525"/>
            <a:ext cx="2470200" cy="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a-DK" sz="1800">
                <a:latin typeface="Proxima Nova"/>
                <a:ea typeface="Proxima Nova"/>
                <a:cs typeface="Proxima Nova"/>
                <a:sym typeface="Proxima Nova"/>
              </a:rPr>
              <a:t>27</a:t>
            </a: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. </a:t>
            </a:r>
            <a:r>
              <a:rPr lang="da-DK" sz="1800">
                <a:latin typeface="Proxima Nova"/>
                <a:ea typeface="Proxima Nova"/>
                <a:cs typeface="Proxima Nova"/>
                <a:sym typeface="Proxima Nova"/>
              </a:rPr>
              <a:t>September</a:t>
            </a: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202</a:t>
            </a:r>
            <a:r>
              <a:rPr lang="da-DK" sz="1800">
                <a:latin typeface="Proxima Nova"/>
                <a:ea typeface="Proxima Nova"/>
                <a:cs typeface="Proxima Nova"/>
                <a:sym typeface="Proxima Nova"/>
              </a:rPr>
              <a:t>3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" name="Google Shape;6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2040" y="1734120"/>
            <a:ext cx="6152760" cy="1673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0905bc0fa6_2_9"/>
          <p:cNvSpPr/>
          <p:nvPr/>
        </p:nvSpPr>
        <p:spPr>
          <a:xfrm>
            <a:off x="311760" y="1152360"/>
            <a:ext cx="8518800" cy="3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da-DK" sz="18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Krav til projektpartner: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2857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Char char="-"/>
            </a:pPr>
            <a:r>
              <a:rPr lang="da-DK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Yder et økonomisk tilskud til kampagnen på 150.000 DKK</a:t>
            </a:r>
            <a:endParaRPr sz="16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2857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Char char="-"/>
            </a:pPr>
            <a:r>
              <a:rPr lang="da-DK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Fast kontaktperson tilknyttet, månedlige møder</a:t>
            </a:r>
            <a:endParaRPr sz="16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2857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Char char="-"/>
            </a:pPr>
            <a:r>
              <a:rPr lang="da-DK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Deltager aktivt i arbejdet med at udvikle og udføre oplysningskampagnen, herunder deltagelse i events/arrangementer. Stiller også en pressemedarbejder til rådighed 10 arbejdsdage/-møder op til Dagsværkdagen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2857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Char char="-"/>
            </a:pPr>
            <a:r>
              <a:rPr lang="da-DK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Faciliterer to researchrejser af 2-3 ugers varighed til projektlandet for ODs kampagnefrivillige. På researchrejserne skal vi møde unge fra projektets målgruppe</a:t>
            </a:r>
            <a:endParaRPr sz="16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2857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Char char="-"/>
            </a:pPr>
            <a:r>
              <a:rPr lang="da-DK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Deltager selv med 1-2 ansatte på researchrejserne. Betaler selv billetter, vaccinationer, kost og logi for egne ansatte - samt tolkning og transport i projektlandet for alle deltagere på researchrejserne</a:t>
            </a:r>
            <a:endParaRPr sz="16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2857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Char char="-"/>
            </a:pPr>
            <a:r>
              <a:rPr lang="da-DK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Bistår med at skaffe arbejdspladser til Dagsværkdagen - og hyrer selv dagsværkere :-)</a:t>
            </a:r>
            <a:endParaRPr sz="16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5" name="Google Shape;125;g10905bc0fa6_2_9"/>
          <p:cNvSpPr/>
          <p:nvPr/>
        </p:nvSpPr>
        <p:spPr>
          <a:xfrm>
            <a:off x="311760" y="306360"/>
            <a:ext cx="8484900" cy="643200"/>
          </a:xfrm>
          <a:prstGeom prst="rect">
            <a:avLst/>
          </a:prstGeom>
          <a:noFill/>
          <a:ln w="38150" cap="flat" cmpd="sng">
            <a:solidFill>
              <a:srgbClr val="63D2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a-DK" sz="2400" b="0" i="0" u="none" strike="noStrike" cap="none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Operation Dagsværks kampagnearbejde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" name="Google Shape;126;g10905bc0fa6_2_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2040" y="0"/>
            <a:ext cx="1280160" cy="1255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0905bc0fa6_2_14"/>
          <p:cNvSpPr/>
          <p:nvPr/>
        </p:nvSpPr>
        <p:spPr>
          <a:xfrm>
            <a:off x="311760" y="1445760"/>
            <a:ext cx="8518800" cy="31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60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Spørg løs!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g10905bc0fa6_2_14"/>
          <p:cNvSpPr/>
          <p:nvPr/>
        </p:nvSpPr>
        <p:spPr>
          <a:xfrm>
            <a:off x="311760" y="306360"/>
            <a:ext cx="8518800" cy="1065300"/>
          </a:xfrm>
          <a:prstGeom prst="rect">
            <a:avLst/>
          </a:prstGeom>
          <a:noFill/>
          <a:ln w="38150" cap="flat" cmpd="sng">
            <a:solidFill>
              <a:srgbClr val="63D2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a-DK" sz="2800" b="0" i="0" u="none" strike="noStrike" cap="none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Spørgsmål til Operation Dagsværks</a:t>
            </a:r>
            <a:r>
              <a:rPr lang="da-DK" sz="2800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 projekt- og </a:t>
            </a:r>
            <a:r>
              <a:rPr lang="da-DK" sz="2800" b="0" i="0" u="none" strike="noStrike" cap="none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kampagnearbejde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g10905bc0fa6_2_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2040" y="0"/>
            <a:ext cx="1280160" cy="1255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848cecf904_0_70"/>
          <p:cNvSpPr/>
          <p:nvPr/>
        </p:nvSpPr>
        <p:spPr>
          <a:xfrm>
            <a:off x="3931954" y="2250000"/>
            <a:ext cx="1280100" cy="643500"/>
          </a:xfrm>
          <a:prstGeom prst="rect">
            <a:avLst/>
          </a:prstGeom>
          <a:noFill/>
          <a:ln w="38150" cap="flat" cmpd="sng">
            <a:solidFill>
              <a:srgbClr val="63D2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a-DK" sz="2800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Pause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g2848cecf904_0_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2040" y="0"/>
            <a:ext cx="1280160" cy="1255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0905bc0fa6_2_19"/>
          <p:cNvSpPr/>
          <p:nvPr/>
        </p:nvSpPr>
        <p:spPr>
          <a:xfrm>
            <a:off x="303480" y="546480"/>
            <a:ext cx="5671500" cy="660000"/>
          </a:xfrm>
          <a:prstGeom prst="rect">
            <a:avLst/>
          </a:prstGeom>
          <a:noFill/>
          <a:ln w="38150" cap="flat" cmpd="sng">
            <a:solidFill>
              <a:srgbClr val="63D2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a-DK" sz="2800" b="0" i="0" u="none" strike="noStrike" cap="none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Projektvalgsprocessen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g10905bc0fa6_2_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2040" y="0"/>
            <a:ext cx="1280160" cy="125568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10905bc0fa6_2_19"/>
          <p:cNvSpPr/>
          <p:nvPr/>
        </p:nvSpPr>
        <p:spPr>
          <a:xfrm>
            <a:off x="75225" y="1786680"/>
            <a:ext cx="1366500" cy="660000"/>
          </a:xfrm>
          <a:prstGeom prst="rect">
            <a:avLst/>
          </a:prstGeom>
          <a:gradFill>
            <a:gsLst>
              <a:gs pos="0">
                <a:srgbClr val="DDE8CB"/>
              </a:gs>
              <a:gs pos="100000">
                <a:srgbClr val="3FAF46"/>
              </a:gs>
            </a:gsLst>
            <a:lin ang="3600008" scaled="0"/>
          </a:gra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a-DK" sz="1200"/>
              <a:t>17.</a:t>
            </a:r>
            <a:r>
              <a:rPr lang="da-DK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a-DK" sz="1200"/>
              <a:t>november</a:t>
            </a:r>
            <a:r>
              <a:rPr lang="da-DK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‘2</a:t>
            </a:r>
            <a:r>
              <a:rPr lang="da-DK" sz="1200"/>
              <a:t>3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da-DK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Projektforslag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g10905bc0fa6_2_19"/>
          <p:cNvSpPr/>
          <p:nvPr/>
        </p:nvSpPr>
        <p:spPr>
          <a:xfrm>
            <a:off x="1496075" y="1786675"/>
            <a:ext cx="1514100" cy="660000"/>
          </a:xfrm>
          <a:prstGeom prst="rect">
            <a:avLst/>
          </a:prstGeom>
          <a:gradFill>
            <a:gsLst>
              <a:gs pos="0">
                <a:srgbClr val="DDE8CB"/>
              </a:gs>
              <a:gs pos="100000">
                <a:srgbClr val="3FAF46"/>
              </a:gs>
            </a:gsLst>
            <a:lin ang="3600008" scaled="0"/>
          </a:gra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a-DK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da-DK" sz="1200"/>
              <a:t>6</a:t>
            </a:r>
            <a:r>
              <a:rPr lang="da-DK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- 2</a:t>
            </a:r>
            <a:r>
              <a:rPr lang="da-DK" sz="1200"/>
              <a:t>8</a:t>
            </a:r>
            <a:r>
              <a:rPr lang="da-DK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da-DK" sz="1200"/>
              <a:t>januar</a:t>
            </a:r>
            <a:r>
              <a:rPr lang="da-DK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‘2</a:t>
            </a:r>
            <a:r>
              <a:rPr lang="da-DK" sz="1200"/>
              <a:t>4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a-DK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STORMØDE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g10905bc0fa6_2_19"/>
          <p:cNvSpPr/>
          <p:nvPr/>
        </p:nvSpPr>
        <p:spPr>
          <a:xfrm>
            <a:off x="4914715" y="1786680"/>
            <a:ext cx="1438500" cy="660000"/>
          </a:xfrm>
          <a:prstGeom prst="rect">
            <a:avLst/>
          </a:prstGeom>
          <a:gradFill>
            <a:gsLst>
              <a:gs pos="0">
                <a:srgbClr val="DDE8CB"/>
              </a:gs>
              <a:gs pos="100000">
                <a:srgbClr val="3FAF46"/>
              </a:gs>
            </a:gsLst>
            <a:lin ang="3600008" scaled="0"/>
          </a:gra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a-DK" sz="1200"/>
              <a:t>8</a:t>
            </a:r>
            <a:r>
              <a:rPr lang="da-DK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april</a:t>
            </a:r>
            <a:r>
              <a:rPr lang="da-DK" sz="1200"/>
              <a:t> - 1</a:t>
            </a:r>
            <a:r>
              <a:rPr lang="da-DK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maj ‘2</a:t>
            </a:r>
            <a:r>
              <a:rPr lang="da-DK" sz="1200"/>
              <a:t>4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da-DK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PROJEKTVALG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da-DK" sz="1100" b="1"/>
              <a:t>PÅ SKOLERNE</a:t>
            </a:r>
            <a:endParaRPr sz="1100" b="1"/>
          </a:p>
        </p:txBody>
      </p:sp>
      <p:sp>
        <p:nvSpPr>
          <p:cNvPr id="149" name="Google Shape;149;g10905bc0fa6_2_19"/>
          <p:cNvSpPr/>
          <p:nvPr/>
        </p:nvSpPr>
        <p:spPr>
          <a:xfrm>
            <a:off x="6409290" y="1786680"/>
            <a:ext cx="1331400" cy="660000"/>
          </a:xfrm>
          <a:prstGeom prst="rect">
            <a:avLst/>
          </a:prstGeom>
          <a:gradFill>
            <a:gsLst>
              <a:gs pos="0">
                <a:srgbClr val="DDE8CB"/>
              </a:gs>
              <a:gs pos="100000">
                <a:srgbClr val="3FAF46"/>
              </a:gs>
            </a:gsLst>
            <a:lin ang="3600008" scaled="0"/>
          </a:gra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da-DK" sz="1100"/>
              <a:t>3</a:t>
            </a:r>
            <a:r>
              <a:rPr lang="da-DK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maj ‘2</a:t>
            </a:r>
            <a:r>
              <a:rPr lang="da-DK" sz="1100"/>
              <a:t>4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da-DK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AFSLØRING AF PROJEKTET 202</a:t>
            </a:r>
            <a:r>
              <a:rPr lang="da-DK" sz="1000" b="1"/>
              <a:t>5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g10905bc0fa6_2_19"/>
          <p:cNvSpPr/>
          <p:nvPr/>
        </p:nvSpPr>
        <p:spPr>
          <a:xfrm>
            <a:off x="7796785" y="1786680"/>
            <a:ext cx="1280100" cy="660000"/>
          </a:xfrm>
          <a:prstGeom prst="rect">
            <a:avLst/>
          </a:prstGeom>
          <a:gradFill>
            <a:gsLst>
              <a:gs pos="0">
                <a:srgbClr val="DDE8CB"/>
              </a:gs>
              <a:gs pos="100000">
                <a:srgbClr val="3FAF46"/>
              </a:gs>
            </a:gsLst>
            <a:lin ang="3600008" scaled="0"/>
          </a:gra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da-DK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202</a:t>
            </a:r>
            <a:r>
              <a:rPr lang="da-DK" sz="1200"/>
              <a:t>5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da-DK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KAMPAGNE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g10905bc0fa6_2_19"/>
          <p:cNvSpPr/>
          <p:nvPr/>
        </p:nvSpPr>
        <p:spPr>
          <a:xfrm>
            <a:off x="418725" y="2549725"/>
            <a:ext cx="1023000" cy="738600"/>
          </a:xfrm>
          <a:prstGeom prst="rect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da-DK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Skal godkendes af bestyrelsen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g10905bc0fa6_2_19"/>
          <p:cNvSpPr/>
          <p:nvPr/>
        </p:nvSpPr>
        <p:spPr>
          <a:xfrm>
            <a:off x="6567450" y="2543275"/>
            <a:ext cx="1229400" cy="751500"/>
          </a:xfrm>
          <a:prstGeom prst="rect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da-DK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Forberedelse af kampagne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g10905bc0fa6_2_19"/>
          <p:cNvSpPr/>
          <p:nvPr/>
        </p:nvSpPr>
        <p:spPr>
          <a:xfrm>
            <a:off x="2916925" y="2549725"/>
            <a:ext cx="1331400" cy="839700"/>
          </a:xfrm>
          <a:prstGeom prst="rect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da-DK" sz="1000" b="1"/>
              <a:t>Slut februar:</a:t>
            </a:r>
            <a:r>
              <a:rPr lang="da-DK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da-DK" sz="1000" b="1"/>
              <a:t>Projektstillere til interview med OD’s bestyrelse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g10905bc0fa6_2_19"/>
          <p:cNvSpPr/>
          <p:nvPr/>
        </p:nvSpPr>
        <p:spPr>
          <a:xfrm>
            <a:off x="1496075" y="2549725"/>
            <a:ext cx="1366500" cy="738600"/>
          </a:xfrm>
          <a:prstGeom prst="rect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000" b="1"/>
              <a:t>1.projektvalgrunde → </a:t>
            </a:r>
            <a:r>
              <a:rPr lang="da-DK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projekter går videre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g10905bc0fa6_2_19"/>
          <p:cNvSpPr/>
          <p:nvPr/>
        </p:nvSpPr>
        <p:spPr>
          <a:xfrm>
            <a:off x="4302675" y="2529650"/>
            <a:ext cx="1584000" cy="1029600"/>
          </a:xfrm>
          <a:prstGeom prst="rect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da-DK" sz="1000" b="1"/>
              <a:t>Marts:</a:t>
            </a:r>
            <a:endParaRPr sz="1000" b="1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da-DK" sz="1000" b="1"/>
              <a:t>Projektkoordinator og bestyrelse holder træning og møder for Dagsværkgrupperne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848cecf904_0_39"/>
          <p:cNvSpPr/>
          <p:nvPr/>
        </p:nvSpPr>
        <p:spPr>
          <a:xfrm>
            <a:off x="311760" y="444960"/>
            <a:ext cx="3503100" cy="658200"/>
          </a:xfrm>
          <a:prstGeom prst="rect">
            <a:avLst/>
          </a:prstGeom>
          <a:noFill/>
          <a:ln w="38150" cap="flat" cmpd="sng">
            <a:solidFill>
              <a:srgbClr val="63D2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a-DK" sz="2800" b="0" i="0" u="none" strike="noStrike" cap="none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OD’s Stormøde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g2848cecf904_0_39"/>
          <p:cNvSpPr/>
          <p:nvPr/>
        </p:nvSpPr>
        <p:spPr>
          <a:xfrm>
            <a:off x="311760" y="1207080"/>
            <a:ext cx="6232200" cy="36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roxima Nova"/>
              <a:buChar char="-"/>
            </a:pPr>
            <a:r>
              <a:rPr lang="da-DK" sz="16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Stormøde d. 2</a:t>
            </a:r>
            <a:r>
              <a:rPr lang="da-DK" sz="1600">
                <a:latin typeface="Proxima Nova"/>
                <a:ea typeface="Proxima Nova"/>
                <a:cs typeface="Proxima Nova"/>
                <a:sym typeface="Proxima Nova"/>
              </a:rPr>
              <a:t>6. - 28.</a:t>
            </a:r>
            <a:r>
              <a:rPr lang="da-DK" sz="16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da-DK" sz="1600">
                <a:latin typeface="Proxima Nova"/>
                <a:ea typeface="Proxima Nova"/>
                <a:cs typeface="Proxima Nova"/>
                <a:sym typeface="Proxima Nova"/>
              </a:rPr>
              <a:t>janua</a:t>
            </a:r>
            <a:r>
              <a:rPr lang="da-DK" sz="16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r</a:t>
            </a:r>
            <a:endParaRPr sz="1600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roxima Nova"/>
              <a:buChar char="-"/>
            </a:pPr>
            <a:r>
              <a:rPr lang="da-DK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Deltagere: dagsværkgrupper (elever) fra hele landet</a:t>
            </a:r>
            <a:endParaRPr sz="1600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4127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roxima Nova"/>
              <a:buChar char="-"/>
            </a:pPr>
            <a:r>
              <a:rPr lang="da-DK" sz="16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Projektstillerne skal ikke være til stede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127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roxima Nova"/>
              <a:buChar char="-"/>
            </a:pPr>
            <a:r>
              <a:rPr lang="da-DK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Hvad kommer til at ske: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roxima Nova"/>
              <a:buChar char="○"/>
            </a:pPr>
            <a:r>
              <a:rPr lang="da-DK" sz="14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Ser filmene</a:t>
            </a:r>
            <a:endParaRPr sz="1400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○"/>
            </a:pPr>
            <a:r>
              <a:rPr lang="da-DK" sz="14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Læser alle projektforslag og taler om dem</a:t>
            </a:r>
            <a:endParaRPr sz="1400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○"/>
            </a:pPr>
            <a:r>
              <a:rPr lang="da-DK" sz="14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Debattere</a:t>
            </a:r>
            <a:endParaRPr sz="1400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lang="da-DK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projekter udvælges, der går videre til næste runde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Char char="-"/>
            </a:pPr>
            <a:r>
              <a:rPr lang="da-DK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Eleverne lægger ofte vægt på: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-"/>
            </a:pPr>
            <a:r>
              <a:rPr lang="da-DK" sz="1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At projektet er spændende og virker vigtigt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-"/>
            </a:pPr>
            <a:r>
              <a:rPr lang="da-DK" sz="1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At projektet kan formidles godt og nemt ude på skolerne gennem kampagnen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-"/>
            </a:pPr>
            <a:r>
              <a:rPr lang="da-DK" sz="1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Film og billeder er fylder en del i elevernes valgproces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g2848cecf904_0_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2040" y="0"/>
            <a:ext cx="1280160" cy="1255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848cecf904_0_63"/>
          <p:cNvSpPr/>
          <p:nvPr/>
        </p:nvSpPr>
        <p:spPr>
          <a:xfrm>
            <a:off x="311745" y="306350"/>
            <a:ext cx="5421600" cy="643200"/>
          </a:xfrm>
          <a:prstGeom prst="rect">
            <a:avLst/>
          </a:prstGeom>
          <a:noFill/>
          <a:ln w="38150" cap="flat" cmpd="sng">
            <a:solidFill>
              <a:srgbClr val="63D2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a-DK" sz="2800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Forberedelse til valg på skolerne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g2848cecf904_0_63"/>
          <p:cNvSpPr/>
          <p:nvPr/>
        </p:nvSpPr>
        <p:spPr>
          <a:xfrm>
            <a:off x="311750" y="1255675"/>
            <a:ext cx="6567900" cy="33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457200" marR="0" lvl="0" indent="-34127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>
                <a:latin typeface="Proxima Nova"/>
                <a:ea typeface="Proxima Nova"/>
                <a:cs typeface="Proxima Nova"/>
                <a:sym typeface="Proxima Nova"/>
              </a:rPr>
              <a:t>Slut februar: Projektstillerne inviteres til interview med Operation Dagsværks bestyrelse.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-"/>
            </a:pPr>
            <a:r>
              <a:rPr lang="da-DK" sz="1800">
                <a:latin typeface="Proxima Nova"/>
                <a:ea typeface="Proxima Nova"/>
                <a:cs typeface="Proxima Nova"/>
                <a:sym typeface="Proxima Nova"/>
              </a:rPr>
              <a:t>Interviewene filmes til brug på skolerne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4127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>
                <a:latin typeface="Proxima Nova"/>
                <a:ea typeface="Proxima Nova"/>
                <a:cs typeface="Proxima Nova"/>
                <a:sym typeface="Proxima Nova"/>
              </a:rPr>
              <a:t>Marts: Projektkoordinatoren og bestyrelsen holder møder og træninger med elever i hele landet, hvor de klædes på til projektvalg.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g2848cecf904_0_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2040" y="0"/>
            <a:ext cx="1280160" cy="1255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848cecf904_0_45"/>
          <p:cNvSpPr/>
          <p:nvPr/>
        </p:nvSpPr>
        <p:spPr>
          <a:xfrm>
            <a:off x="311760" y="444960"/>
            <a:ext cx="3575100" cy="643200"/>
          </a:xfrm>
          <a:prstGeom prst="rect">
            <a:avLst/>
          </a:prstGeom>
          <a:noFill/>
          <a:ln w="38150" cap="flat" cmpd="sng">
            <a:solidFill>
              <a:srgbClr val="63D2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a-DK" sz="2800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Valg på skolerne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g2848cecf904_0_45"/>
          <p:cNvSpPr/>
          <p:nvPr/>
        </p:nvSpPr>
        <p:spPr>
          <a:xfrm>
            <a:off x="384480" y="1257120"/>
            <a:ext cx="6036600" cy="3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457200" marR="0" lvl="0" indent="-34127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Hjemmeside giver indblik i konceptpapirer.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127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Afstemning starter </a:t>
            </a:r>
            <a:r>
              <a:rPr lang="da-DK" sz="1800">
                <a:latin typeface="Proxima Nova"/>
                <a:ea typeface="Proxima Nova"/>
                <a:cs typeface="Proxima Nova"/>
                <a:sym typeface="Proxima Nova"/>
              </a:rPr>
              <a:t>8. april</a:t>
            </a: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og fortsætter til </a:t>
            </a:r>
            <a:r>
              <a:rPr lang="da-DK" sz="1800"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. </a:t>
            </a:r>
            <a:r>
              <a:rPr lang="da-DK" sz="1800">
                <a:latin typeface="Proxima Nova"/>
                <a:ea typeface="Proxima Nova"/>
                <a:cs typeface="Proxima Nova"/>
                <a:sym typeface="Proxima Nova"/>
              </a:rPr>
              <a:t>m</a:t>
            </a: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aj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127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>
                <a:latin typeface="Proxima Nova"/>
                <a:ea typeface="Proxima Nova"/>
                <a:cs typeface="Proxima Nova"/>
                <a:sym typeface="Proxima Nova"/>
              </a:rPr>
              <a:t>Hver</a:t>
            </a: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skole har én stemme.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127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Dagsværkgrupperne </a:t>
            </a:r>
            <a:r>
              <a:rPr lang="da-DK" sz="1800">
                <a:latin typeface="Proxima Nova"/>
                <a:ea typeface="Proxima Nova"/>
                <a:cs typeface="Proxima Nova"/>
                <a:sym typeface="Proxima Nova"/>
              </a:rPr>
              <a:t>afholder valg på skolerne</a:t>
            </a:r>
            <a:endParaRPr sz="1800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76" name="Google Shape;176;g2848cecf904_0_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2040" y="0"/>
            <a:ext cx="1280160" cy="1255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848cecf904_0_57"/>
          <p:cNvSpPr/>
          <p:nvPr/>
        </p:nvSpPr>
        <p:spPr>
          <a:xfrm>
            <a:off x="570630" y="1535556"/>
            <a:ext cx="3934200" cy="14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160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da-DK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Spørg løs!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g2848cecf904_0_57"/>
          <p:cNvSpPr/>
          <p:nvPr/>
        </p:nvSpPr>
        <p:spPr>
          <a:xfrm>
            <a:off x="183150" y="409675"/>
            <a:ext cx="7566600" cy="936600"/>
          </a:xfrm>
          <a:prstGeom prst="rect">
            <a:avLst/>
          </a:prstGeom>
          <a:noFill/>
          <a:ln w="38150" cap="flat" cmpd="sng">
            <a:solidFill>
              <a:srgbClr val="63D2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a-DK" sz="2400" b="0" i="0" u="none" strike="noStrike" cap="none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Spørgsmål til projekt</a:t>
            </a:r>
            <a:r>
              <a:rPr lang="da-DK" sz="2400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valg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g2848cecf904_0_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3840" y="0"/>
            <a:ext cx="1280160" cy="1255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0b2733e45c_0_3"/>
          <p:cNvSpPr/>
          <p:nvPr/>
        </p:nvSpPr>
        <p:spPr>
          <a:xfrm>
            <a:off x="303475" y="546475"/>
            <a:ext cx="7387500" cy="1056900"/>
          </a:xfrm>
          <a:prstGeom prst="rect">
            <a:avLst/>
          </a:prstGeom>
          <a:noFill/>
          <a:ln w="38150" cap="flat" cmpd="sng">
            <a:solidFill>
              <a:srgbClr val="63D2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a-DK" sz="2800" b="0" i="0" u="none" strike="noStrike" cap="none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Efter projektvalget </a:t>
            </a:r>
            <a:endParaRPr sz="2800" b="0" i="0" u="none" strike="noStrike" cap="none">
              <a:solidFill>
                <a:srgbClr val="20272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a-DK" sz="2800" b="0" i="0" u="none" strike="noStrike" cap="none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- resten af 202</a:t>
            </a:r>
            <a:r>
              <a:rPr lang="da-DK" sz="2800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4</a:t>
            </a:r>
            <a:r>
              <a:rPr lang="da-DK" sz="2800" b="0" i="0" u="none" strike="noStrike" cap="none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 for projektpartneren </a:t>
            </a:r>
            <a:endParaRPr sz="2800" b="0" i="0" u="none" strike="noStrike" cap="none">
              <a:solidFill>
                <a:srgbClr val="20272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89" name="Google Shape;189;g10b2733e45c_0_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2040" y="0"/>
            <a:ext cx="1280160" cy="125568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g10b2733e45c_0_3"/>
          <p:cNvSpPr/>
          <p:nvPr/>
        </p:nvSpPr>
        <p:spPr>
          <a:xfrm>
            <a:off x="312610" y="1761160"/>
            <a:ext cx="8518800" cy="31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Char char="-"/>
            </a:pPr>
            <a:r>
              <a:rPr lang="da-DK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Samarbejdsaftale</a:t>
            </a:r>
            <a:endParaRPr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Char char="-"/>
            </a:pPr>
            <a:r>
              <a:rPr lang="da-DK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Yderligere definere projektbeskrivelsen: mere viden om projektets problemstillinger og kontekster</a:t>
            </a:r>
            <a:endParaRPr sz="16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Char char="-"/>
            </a:pPr>
            <a:r>
              <a:rPr lang="da-DK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Planlægning til arbejdet med at udvikle og udføre kampagnen: søge økonomiske midler (sammen med OD), finde unge mennesker fra projektets målgruppe, som OD’s frivillige kan møde på researchrejserne, sikkerhedsmæssige overvejelser</a:t>
            </a:r>
            <a:r>
              <a:rPr lang="da-DK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, </a:t>
            </a:r>
            <a:r>
              <a:rPr lang="da-DK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osv.</a:t>
            </a:r>
            <a:endParaRPr sz="16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2857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Char char="-"/>
            </a:pPr>
            <a:r>
              <a:rPr lang="da-DK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Deltage på OD’s stormøde i </a:t>
            </a:r>
            <a:r>
              <a:rPr lang="da-DK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Januar</a:t>
            </a:r>
            <a:r>
              <a:rPr lang="da-DK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: give OD’s aktive mulighed for at lære projektet bedre at kende og være medskabere af kampagnen</a:t>
            </a:r>
            <a:endParaRPr sz="16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2857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Char char="-"/>
            </a:pPr>
            <a:r>
              <a:rPr lang="da-DK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Infomøde for nye kampagnefrivillige i Oktober/November</a:t>
            </a:r>
            <a:endParaRPr sz="16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2857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Char char="-"/>
            </a:pPr>
            <a:r>
              <a:rPr lang="da-DK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Støtte dette års kampagne</a:t>
            </a:r>
            <a:r>
              <a:rPr lang="da-DK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;</a:t>
            </a:r>
            <a:r>
              <a:rPr lang="da-DK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da-DK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</a:t>
            </a:r>
            <a:r>
              <a:rPr lang="da-DK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ele relevante kampagneproduktioner, hyre dagsværkere, opfordre netværk til at hyre dagsværkere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3"/>
          <p:cNvSpPr/>
          <p:nvPr/>
        </p:nvSpPr>
        <p:spPr>
          <a:xfrm>
            <a:off x="362520" y="459360"/>
            <a:ext cx="3236400" cy="570960"/>
          </a:xfrm>
          <a:prstGeom prst="rect">
            <a:avLst/>
          </a:prstGeom>
          <a:noFill/>
          <a:ln w="38150" cap="flat" cmpd="sng">
            <a:solidFill>
              <a:srgbClr val="63D2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a-DK" sz="2800" b="0" i="0" u="none" strike="noStrike" cap="none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Projektforslag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13"/>
          <p:cNvSpPr/>
          <p:nvPr/>
        </p:nvSpPr>
        <p:spPr>
          <a:xfrm>
            <a:off x="427320" y="1257120"/>
            <a:ext cx="5499000" cy="3111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457200" marR="0" lvl="0" indent="-3412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DEADLINE: </a:t>
            </a:r>
            <a:r>
              <a:rPr lang="da-DK" sz="1800">
                <a:solidFill>
                  <a:srgbClr val="980000"/>
                </a:solidFill>
                <a:latin typeface="Proxima Nova"/>
                <a:ea typeface="Proxima Nova"/>
                <a:cs typeface="Proxima Nova"/>
                <a:sym typeface="Proxima Nova"/>
              </a:rPr>
              <a:t>17.</a:t>
            </a:r>
            <a:r>
              <a:rPr lang="da-DK" sz="1800" b="0" i="0" u="none" strike="noStrike" cap="none">
                <a:solidFill>
                  <a:srgbClr val="980000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da-DK" sz="1800">
                <a:solidFill>
                  <a:srgbClr val="980000"/>
                </a:solidFill>
                <a:latin typeface="Proxima Nova"/>
                <a:ea typeface="Proxima Nova"/>
                <a:cs typeface="Proxima Nova"/>
                <a:sym typeface="Proxima Nova"/>
              </a:rPr>
              <a:t>nov</a:t>
            </a:r>
            <a:r>
              <a:rPr lang="da-DK" sz="1800" b="0" i="0" u="none" strike="noStrike" cap="none">
                <a:solidFill>
                  <a:srgbClr val="980000"/>
                </a:solidFill>
                <a:latin typeface="Proxima Nova"/>
                <a:ea typeface="Proxima Nova"/>
                <a:cs typeface="Proxima Nova"/>
                <a:sym typeface="Proxima Nova"/>
              </a:rPr>
              <a:t>ember 202</a:t>
            </a:r>
            <a:r>
              <a:rPr lang="da-DK" sz="1800">
                <a:solidFill>
                  <a:srgbClr val="980000"/>
                </a:solidFill>
                <a:latin typeface="Proxima Nova"/>
                <a:ea typeface="Proxima Nova"/>
                <a:cs typeface="Proxima Nova"/>
                <a:sym typeface="Proxima Nova"/>
              </a:rPr>
              <a:t>3</a:t>
            </a:r>
            <a:r>
              <a:rPr lang="da-DK" sz="1800" b="0" i="0" u="none" strike="noStrike" cap="none">
                <a:solidFill>
                  <a:srgbClr val="980000"/>
                </a:solidFill>
                <a:latin typeface="Proxima Nova"/>
                <a:ea typeface="Proxima Nova"/>
                <a:cs typeface="Proxima Nova"/>
                <a:sym typeface="Proxima Nova"/>
              </a:rPr>
              <a:t> kl 12.00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12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Sendes til: </a:t>
            </a:r>
            <a:r>
              <a:rPr lang="da-DK" sz="1800" b="0" i="0" u="none" strike="noStrike" cap="none">
                <a:solidFill>
                  <a:srgbClr val="980000"/>
                </a:solidFill>
                <a:latin typeface="Proxima Nova"/>
                <a:ea typeface="Proxima Nova"/>
                <a:cs typeface="Proxima Nova"/>
                <a:sym typeface="Proxima Nova"/>
              </a:rPr>
              <a:t>projektkoordinator@od.dk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1280" algn="l" rtl="0">
              <a:lnSpc>
                <a:spcPct val="115000"/>
              </a:lnSpc>
              <a:spcBef>
                <a:spcPts val="159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Skal give </a:t>
            </a:r>
            <a:r>
              <a:rPr lang="da-DK" sz="1800" b="0" i="1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en overordnet idé</a:t>
            </a: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om projektet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12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Kort og præcist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127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Let forståeligt (men stadig sagligt) beskrevet</a:t>
            </a:r>
            <a:endParaRPr sz="1800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412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-"/>
            </a:pPr>
            <a:r>
              <a:rPr lang="da-DK" sz="1800">
                <a:latin typeface="Proxima Nova"/>
                <a:ea typeface="Proxima Nova"/>
                <a:cs typeface="Proxima Nova"/>
                <a:sym typeface="Proxima Nova"/>
              </a:rPr>
              <a:t>Kort video + 4 billeder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412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Ingen grafik! Bare word-format el. Lign.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12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Fast ramme for indhold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127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Skal godkendes af bestyrelsen</a:t>
            </a:r>
            <a:endParaRPr sz="1800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97" name="Google Shape;19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2040" y="0"/>
            <a:ext cx="1280160" cy="1255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"/>
          <p:cNvSpPr/>
          <p:nvPr/>
        </p:nvSpPr>
        <p:spPr>
          <a:xfrm>
            <a:off x="311760" y="444960"/>
            <a:ext cx="4438800" cy="570960"/>
          </a:xfrm>
          <a:prstGeom prst="rect">
            <a:avLst/>
          </a:prstGeom>
          <a:noFill/>
          <a:ln w="38150" cap="flat" cmpd="sng">
            <a:solidFill>
              <a:srgbClr val="63D2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a-DK" sz="2800" b="0" i="0" u="none" strike="noStrike" cap="none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Infomødeplanen	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311760" y="1152360"/>
            <a:ext cx="8518680" cy="3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457200" marR="0" lvl="0" indent="-34127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AutoNum type="arabicPeriod"/>
            </a:pPr>
            <a:r>
              <a:rPr lang="da-DK" sz="18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Om Operation Dagsværk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4127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AutoNum type="arabicPeriod"/>
            </a:pPr>
            <a:r>
              <a:rPr lang="da-DK" sz="1800">
                <a:latin typeface="Montserrat"/>
                <a:ea typeface="Montserrat"/>
                <a:cs typeface="Montserrat"/>
                <a:sym typeface="Montserrat"/>
              </a:rPr>
              <a:t>Operation Dagsværks projekter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4128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Montserrat"/>
              <a:buAutoNum type="arabicPeriod"/>
            </a:pPr>
            <a:r>
              <a:rPr lang="da-DK" sz="1800">
                <a:latin typeface="Montserrat"/>
                <a:ea typeface="Montserrat"/>
                <a:cs typeface="Montserrat"/>
                <a:sym typeface="Montserrat"/>
              </a:rPr>
              <a:t>Kampagnearbejdet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a-DK" sz="1800">
                <a:latin typeface="Montserrat"/>
                <a:ea typeface="Montserrat"/>
                <a:cs typeface="Montserrat"/>
                <a:sym typeface="Montserrat"/>
              </a:rPr>
              <a:t>Pause</a:t>
            </a:r>
            <a:endParaRPr sz="18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4128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AutoNum type="arabicPeriod"/>
            </a:pPr>
            <a:r>
              <a:rPr lang="da-DK" sz="18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Projektvalg i Operation Dagsværk - hvad, hvordan, hvornår…</a:t>
            </a:r>
            <a:endParaRPr sz="18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4127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"/>
              <a:buAutoNum type="arabicPeriod"/>
            </a:pPr>
            <a:r>
              <a:rPr lang="da-DK" sz="1800">
                <a:latin typeface="Montserrat"/>
                <a:ea typeface="Montserrat"/>
                <a:cs typeface="Montserrat"/>
                <a:sym typeface="Montserrat"/>
              </a:rPr>
              <a:t>Projektforslaget</a:t>
            </a:r>
            <a:endParaRPr sz="18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0" name="Google Shape;7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2040" y="0"/>
            <a:ext cx="1280160" cy="1255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4"/>
          <p:cNvSpPr/>
          <p:nvPr/>
        </p:nvSpPr>
        <p:spPr>
          <a:xfrm>
            <a:off x="311760" y="444960"/>
            <a:ext cx="3143160" cy="570960"/>
          </a:xfrm>
          <a:prstGeom prst="rect">
            <a:avLst/>
          </a:prstGeom>
          <a:noFill/>
          <a:ln w="38150" cap="flat" cmpd="sng">
            <a:solidFill>
              <a:srgbClr val="63D2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a-DK" sz="2800" b="0" i="0" u="none" strike="noStrike" cap="none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Projektforslag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4"/>
          <p:cNvSpPr/>
          <p:nvPr/>
        </p:nvSpPr>
        <p:spPr>
          <a:xfrm>
            <a:off x="311760" y="1257120"/>
            <a:ext cx="5520600" cy="3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INDHOLD: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12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Tema (max 35 ord)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12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Resume (max 100 ord)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12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Baggrund (max 500 ord)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12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Projektide og hovedaktiviteter (max 800 ord)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12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Operation Dagsværks projektkrav (max 500 ord)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127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Indikativt budget for </a:t>
            </a:r>
            <a:r>
              <a:rPr lang="da-DK" sz="1800"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mio. over 2,5 år (6-10 budgetlinjer)</a:t>
            </a:r>
            <a:endParaRPr sz="1800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412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-"/>
            </a:pPr>
            <a:r>
              <a:rPr lang="da-DK" sz="1800">
                <a:latin typeface="Proxima Nova"/>
                <a:ea typeface="Proxima Nova"/>
                <a:cs typeface="Proxima Nova"/>
                <a:sym typeface="Proxima Nova"/>
              </a:rPr>
              <a:t>Kort video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04" name="Google Shape;20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2040" y="0"/>
            <a:ext cx="1280160" cy="1255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5"/>
          <p:cNvSpPr/>
          <p:nvPr/>
        </p:nvSpPr>
        <p:spPr>
          <a:xfrm>
            <a:off x="311760" y="444960"/>
            <a:ext cx="2999160" cy="636120"/>
          </a:xfrm>
          <a:prstGeom prst="rect">
            <a:avLst/>
          </a:prstGeom>
          <a:noFill/>
          <a:ln w="38150" cap="flat" cmpd="sng">
            <a:solidFill>
              <a:srgbClr val="63D2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a-DK" sz="2800" b="0" i="0" u="none" strike="noStrike" cap="none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Projektforslag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5"/>
          <p:cNvSpPr/>
          <p:nvPr/>
        </p:nvSpPr>
        <p:spPr>
          <a:xfrm>
            <a:off x="275400" y="1147075"/>
            <a:ext cx="5484600" cy="3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BILAG: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12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Kort video (max 2 min.)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1572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-"/>
            </a:pPr>
            <a:r>
              <a:rPr lang="da-DK" sz="14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Ingen grafik, billeder, filmklip fra projektland el. partnere, samt professionel redigering.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1572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-"/>
            </a:pPr>
            <a:r>
              <a:rPr lang="da-DK" sz="14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Simple klip er tilladt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1572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-"/>
            </a:pPr>
            <a:r>
              <a:rPr lang="da-DK" sz="14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Fysiske skilte er tilladt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1572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-"/>
            </a:pPr>
            <a:r>
              <a:rPr lang="da-DK" sz="14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Talking heads-format: 1-2 personer, neutral baggrund (logo accepteres), beskriver mundtligt projektet i hovedtræk.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1571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-"/>
            </a:pPr>
            <a:r>
              <a:rPr lang="da-DK" sz="14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Bredformat </a:t>
            </a:r>
            <a:endParaRPr sz="1400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marR="0" lvl="1" indent="-31572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roxima Nova"/>
              <a:buChar char="-"/>
            </a:pPr>
            <a:r>
              <a:rPr lang="da-DK" sz="14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Gerne transskribering</a:t>
            </a:r>
            <a:endParaRPr sz="1400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412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Baggrundsskema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127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4 flotte billeder (bredformat og høj opløsning)</a:t>
            </a:r>
            <a:endParaRPr sz="1800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11" name="Google Shape;21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2040" y="0"/>
            <a:ext cx="1280160" cy="1255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0e7f601994_1_0"/>
          <p:cNvSpPr/>
          <p:nvPr/>
        </p:nvSpPr>
        <p:spPr>
          <a:xfrm>
            <a:off x="311760" y="444960"/>
            <a:ext cx="2999100" cy="636000"/>
          </a:xfrm>
          <a:prstGeom prst="rect">
            <a:avLst/>
          </a:prstGeom>
          <a:noFill/>
          <a:ln w="38150" cap="flat" cmpd="sng">
            <a:solidFill>
              <a:srgbClr val="63D2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a-DK" sz="2800" b="0" i="0" u="none" strike="noStrike" cap="none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Projektforslag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g10e7f601994_1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62040" y="0"/>
            <a:ext cx="1280160" cy="125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Video til OD 2024_Dreamtown (1)">
            <a:hlinkClick r:id="" action="ppaction://media"/>
            <a:extLst>
              <a:ext uri="{FF2B5EF4-FFF2-40B4-BE49-F238E27FC236}">
                <a16:creationId xmlns:a16="http://schemas.microsoft.com/office/drawing/2014/main" id="{0106EB9D-F1DD-0ECE-EF62-639716A62C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0754" y="1150144"/>
            <a:ext cx="6882492" cy="3871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6"/>
          <p:cNvSpPr/>
          <p:nvPr/>
        </p:nvSpPr>
        <p:spPr>
          <a:xfrm>
            <a:off x="311760" y="444960"/>
            <a:ext cx="5375160" cy="636120"/>
          </a:xfrm>
          <a:prstGeom prst="rect">
            <a:avLst/>
          </a:prstGeom>
          <a:noFill/>
          <a:ln w="38150" cap="flat" cmpd="sng">
            <a:solidFill>
              <a:srgbClr val="63D2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a-DK" sz="2800" b="0" i="0" u="none" strike="noStrike" cap="none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Efter Dagsværkdagen 202</a:t>
            </a:r>
            <a:r>
              <a:rPr lang="da-DK" sz="2800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5</a:t>
            </a:r>
            <a:br>
              <a:rPr lang="da-DK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6"/>
          <p:cNvSpPr/>
          <p:nvPr/>
        </p:nvSpPr>
        <p:spPr>
          <a:xfrm>
            <a:off x="348120" y="1159560"/>
            <a:ext cx="7561800" cy="371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457200" marR="0" lvl="0" indent="-3412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Der oprettes en opfølgningsgruppe bestående af frivillige fra OD, som vil følge projektet fra start til slut - evt. opfølgningsrejse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12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Der udarbejdes en samarbejdsaftale om projektimplementeringen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12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Der udarbejdes et endeligt projektdokument, som skal godkendes af opfølgningsgruppen og ODs bestyrelse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12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Projektet kan starte omkring ju</a:t>
            </a:r>
            <a:r>
              <a:rPr lang="da-DK" sz="1800">
                <a:latin typeface="Proxima Nova"/>
                <a:ea typeface="Proxima Nova"/>
                <a:cs typeface="Proxima Nova"/>
                <a:sym typeface="Proxima Nova"/>
              </a:rPr>
              <a:t>l</a:t>
            </a: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i 20</a:t>
            </a:r>
            <a:r>
              <a:rPr lang="da-DK" sz="1800">
                <a:latin typeface="Proxima Nova"/>
                <a:ea typeface="Proxima Nova"/>
                <a:cs typeface="Proxima Nova"/>
                <a:sym typeface="Proxima Nova"/>
              </a:rPr>
              <a:t>26 </a:t>
            </a: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- efter det endelige indsamlingsresultat er i hus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127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Halvårlige narrativ rapport på dansk</a:t>
            </a:r>
            <a:endParaRPr sz="1800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412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Årlig finansiel rapport</a:t>
            </a:r>
            <a:endParaRPr sz="1800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412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Udbetalinger på årlig basis på baggrund af rapporter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12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Midtvejsevaluering af projektet foretages af ekstern konsulent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2040" y="0"/>
            <a:ext cx="1280160" cy="1255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7"/>
          <p:cNvSpPr/>
          <p:nvPr/>
        </p:nvSpPr>
        <p:spPr>
          <a:xfrm>
            <a:off x="311760" y="444960"/>
            <a:ext cx="5231160" cy="614160"/>
          </a:xfrm>
          <a:prstGeom prst="rect">
            <a:avLst/>
          </a:prstGeom>
          <a:noFill/>
          <a:ln w="38150" cap="flat" cmpd="sng">
            <a:solidFill>
              <a:srgbClr val="63D2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a-DK" sz="2800" b="0" i="0" u="none" strike="noStrike" cap="none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N</a:t>
            </a:r>
            <a:r>
              <a:rPr lang="da-DK" sz="2800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æste skridt</a:t>
            </a:r>
            <a:r>
              <a:rPr lang="da-DK" sz="2800" b="0" i="0" u="none" strike="noStrike" cap="none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: Projektforslag</a:t>
            </a:r>
            <a:br>
              <a:rPr lang="da-DK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7"/>
          <p:cNvSpPr/>
          <p:nvPr/>
        </p:nvSpPr>
        <p:spPr>
          <a:xfrm>
            <a:off x="311760" y="1152360"/>
            <a:ext cx="8518680" cy="3710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457200" marR="0" lvl="0" indent="-3412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Deadline </a:t>
            </a:r>
            <a:r>
              <a:rPr lang="da-DK" sz="1800">
                <a:latin typeface="Proxima Nova"/>
                <a:ea typeface="Proxima Nova"/>
                <a:cs typeface="Proxima Nova"/>
                <a:sym typeface="Proxima Nova"/>
              </a:rPr>
              <a:t>17. nov</a:t>
            </a: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ember kl. 12.00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1280" algn="l" rtl="0">
              <a:lnSpc>
                <a:spcPct val="115000"/>
              </a:lnSpc>
              <a:spcBef>
                <a:spcPts val="159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Sendes til </a:t>
            </a:r>
            <a:r>
              <a:rPr lang="da-DK" sz="1800" b="0" i="0" u="none" strike="noStrike" cap="none">
                <a:solidFill>
                  <a:srgbClr val="980000"/>
                </a:solidFill>
                <a:latin typeface="Proxima Nova"/>
                <a:ea typeface="Proxima Nova"/>
                <a:cs typeface="Proxima Nova"/>
                <a:sym typeface="Proxima Nova"/>
              </a:rPr>
              <a:t>projektkoordinator@od.dk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1280" algn="l" rtl="0">
              <a:lnSpc>
                <a:spcPct val="115000"/>
              </a:lnSpc>
              <a:spcBef>
                <a:spcPts val="159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Giv gerne en indikation på forhånd, hvis vi kan forvente et bidrag fra jer :)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1280" algn="l" rtl="0">
              <a:lnSpc>
                <a:spcPct val="115000"/>
              </a:lnSpc>
              <a:spcBef>
                <a:spcPts val="159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Er der noget I er i tvivl om? Bare spørg!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2040" y="0"/>
            <a:ext cx="1280160" cy="1255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8"/>
          <p:cNvSpPr/>
          <p:nvPr/>
        </p:nvSpPr>
        <p:spPr>
          <a:xfrm>
            <a:off x="311760" y="302760"/>
            <a:ext cx="1991880" cy="650520"/>
          </a:xfrm>
          <a:prstGeom prst="rect">
            <a:avLst/>
          </a:prstGeom>
          <a:noFill/>
          <a:ln w="38150" cap="flat" cmpd="sng">
            <a:solidFill>
              <a:srgbClr val="63D2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a-DK" sz="2800" b="0" i="0" u="none" strike="noStrike" cap="none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Spørg løs!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28"/>
          <p:cNvSpPr/>
          <p:nvPr/>
        </p:nvSpPr>
        <p:spPr>
          <a:xfrm>
            <a:off x="311760" y="1152360"/>
            <a:ext cx="8518680" cy="3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457200" marR="0" lvl="0" indent="-3538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roxima Nova"/>
              <a:buChar char="-"/>
            </a:pPr>
            <a:r>
              <a:rPr lang="da-DK" sz="2000" b="1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Vi hjælper gerne hvis I har spørgsmål - både nu og senere!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1599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roxima Nova"/>
              <a:buChar char="-"/>
            </a:pPr>
            <a:r>
              <a:rPr lang="da-DK" sz="2000" b="0" i="0" u="sng" strike="noStrike" cap="none">
                <a:solidFill>
                  <a:srgbClr val="FF5252"/>
                </a:solidFill>
                <a:latin typeface="Proxima Nova"/>
                <a:ea typeface="Proxima Nova"/>
                <a:cs typeface="Proxima Nova"/>
                <a:sym typeface="Proxima Nova"/>
              </a:rPr>
              <a:t>projektkoordinator@od.dk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38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roxima Nova"/>
              <a:buChar char="-"/>
            </a:pPr>
            <a:r>
              <a:rPr lang="da-DK" sz="20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21 86 97 31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538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roxima Nova"/>
              <a:buChar char="-"/>
            </a:pPr>
            <a:r>
              <a:rPr lang="da-DK" sz="20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3"/>
              </a:rPr>
              <a:t>https://www.od.dk/?page_id=312</a:t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roxima Nova"/>
              <a:buChar char="○"/>
            </a:pPr>
            <a:r>
              <a:rPr lang="da-DK" sz="20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Komplet vejledning samt skabeloner</a:t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Proxima Nova"/>
              <a:buChar char="○"/>
            </a:pPr>
            <a:r>
              <a:rPr lang="da-DK" sz="2000">
                <a:latin typeface="Proxima Nova"/>
                <a:ea typeface="Proxima Nova"/>
                <a:cs typeface="Proxima Nova"/>
                <a:sym typeface="Proxima Nova"/>
              </a:rPr>
              <a:t>Slides fra infomødet i dag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da-DK" sz="2000" b="0" i="1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… et lille besøg på sekretariatet, for dem der har lyst...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9" name="Google Shape;239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62040" y="0"/>
            <a:ext cx="1280160" cy="1255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"/>
          <p:cNvSpPr/>
          <p:nvPr/>
        </p:nvSpPr>
        <p:spPr>
          <a:xfrm>
            <a:off x="311760" y="444960"/>
            <a:ext cx="5230800" cy="658080"/>
          </a:xfrm>
          <a:prstGeom prst="rect">
            <a:avLst/>
          </a:prstGeom>
          <a:noFill/>
          <a:ln w="38150" cap="flat" cmpd="sng">
            <a:solidFill>
              <a:srgbClr val="63D2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a-DK" sz="2800" b="0" i="0" u="none" strike="noStrike" cap="none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Om Operation Dagsværk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3"/>
          <p:cNvSpPr/>
          <p:nvPr/>
        </p:nvSpPr>
        <p:spPr>
          <a:xfrm>
            <a:off x="311760" y="1152360"/>
            <a:ext cx="8518680" cy="3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a-DK" sz="1800">
                <a:latin typeface="Proxima Nova"/>
                <a:ea typeface="Proxima Nova"/>
                <a:cs typeface="Proxima Nova"/>
                <a:sym typeface="Proxima Nova"/>
              </a:rPr>
              <a:t>Vi er en elevorganisation</a:t>
            </a: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: 	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1280" algn="l" rtl="0">
              <a:lnSpc>
                <a:spcPct val="115000"/>
              </a:lnSpc>
              <a:spcBef>
                <a:spcPts val="159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>
                <a:latin typeface="Proxima Nova"/>
                <a:ea typeface="Proxima Nova"/>
                <a:cs typeface="Proxima Nova"/>
                <a:sym typeface="Proxima Nova"/>
              </a:rPr>
              <a:t>I alle lag styret af elever </a:t>
            </a: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på de danske ungdomsuddannelser samt 8.-10. klasse</a:t>
            </a:r>
            <a:r>
              <a:rPr lang="da-DK" sz="1800"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59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Vores formål og virke: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301010" lvl="0" indent="-387350" algn="l" rtl="0">
              <a:lnSpc>
                <a:spcPct val="1101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Proxima Nova"/>
              <a:buChar char="-"/>
            </a:pPr>
            <a:r>
              <a:rPr lang="da-DK" sz="18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Skabe solidaritet mellem unge i Danmark og unge i resten af verden. </a:t>
            </a:r>
            <a:endParaRPr sz="2500" b="1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412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Oplysning - Stillingtagen - Handling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194972" lvl="0" indent="-342900" algn="just" rtl="0">
              <a:lnSpc>
                <a:spcPct val="1101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Med vores arbejde ønsker vi at udvide unges handlerum; altså at give unge flere muligheder for at handle og tage valg i livet. </a:t>
            </a:r>
            <a:endParaRPr sz="1800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7" name="Google Shape;7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2040" y="0"/>
            <a:ext cx="1280160" cy="1255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848cecf904_0_9"/>
          <p:cNvSpPr/>
          <p:nvPr/>
        </p:nvSpPr>
        <p:spPr>
          <a:xfrm>
            <a:off x="311760" y="444960"/>
            <a:ext cx="6973500" cy="636000"/>
          </a:xfrm>
          <a:prstGeom prst="rect">
            <a:avLst/>
          </a:prstGeom>
          <a:noFill/>
          <a:ln w="38150" cap="flat" cmpd="sng">
            <a:solidFill>
              <a:srgbClr val="63D2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a-DK" sz="2400" b="0" i="0" u="none" strike="noStrike" cap="none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Krav til projektet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g2848cecf904_0_9"/>
          <p:cNvSpPr/>
          <p:nvPr/>
        </p:nvSpPr>
        <p:spPr>
          <a:xfrm>
            <a:off x="311760" y="1345260"/>
            <a:ext cx="8688000" cy="3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>
                <a:latin typeface="Proxima Nova"/>
                <a:ea typeface="Proxima Nova"/>
                <a:cs typeface="Proxima Nova"/>
                <a:sym typeface="Proxima Nova"/>
              </a:rPr>
              <a:t>Primær målgruppe: Unge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Uddannelse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1279" algn="l" rtl="0">
              <a:lnSpc>
                <a:spcPct val="115000"/>
              </a:lnSpc>
              <a:spcBef>
                <a:spcPts val="159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Lokal forankring - fx gennem partnere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1279" algn="l" rtl="0">
              <a:lnSpc>
                <a:spcPct val="115000"/>
              </a:lnSpc>
              <a:spcBef>
                <a:spcPts val="159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Fortalervirksomhed - netværk, påvirkning af beslutningstagere og/eller den brede befolkning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1279" algn="l" rtl="0">
              <a:lnSpc>
                <a:spcPct val="115000"/>
              </a:lnSpc>
              <a:spcBef>
                <a:spcPts val="159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Diskrimination og ligestilling - minoriteter og særligt sårbare grupper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1279" algn="l" rtl="0">
              <a:lnSpc>
                <a:spcPct val="115000"/>
              </a:lnSpc>
              <a:spcBef>
                <a:spcPts val="159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Bæredygtighed - kapacitetsopbygning og strategier for videreførsel af projektet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59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" name="Google Shape;84;g2848cecf904_0_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2040" y="0"/>
            <a:ext cx="1280160" cy="1255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848cecf904_0_15"/>
          <p:cNvSpPr/>
          <p:nvPr/>
        </p:nvSpPr>
        <p:spPr>
          <a:xfrm>
            <a:off x="311760" y="444960"/>
            <a:ext cx="6973500" cy="636000"/>
          </a:xfrm>
          <a:prstGeom prst="rect">
            <a:avLst/>
          </a:prstGeom>
          <a:noFill/>
          <a:ln w="38150" cap="flat" cmpd="sng">
            <a:solidFill>
              <a:srgbClr val="63D2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a-DK" sz="2400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Det gode Operation Dagsværk projekt</a:t>
            </a:r>
            <a:r>
              <a:rPr lang="da-DK" sz="2400" b="0" i="0" u="none" strike="noStrike" cap="none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g2848cecf904_0_15"/>
          <p:cNvSpPr/>
          <p:nvPr/>
        </p:nvSpPr>
        <p:spPr>
          <a:xfrm>
            <a:off x="311760" y="1345260"/>
            <a:ext cx="8688000" cy="3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457200" marR="0" lvl="0" indent="-341279" algn="l" rtl="0">
              <a:lnSpc>
                <a:spcPct val="115000"/>
              </a:lnSpc>
              <a:spcBef>
                <a:spcPts val="159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>
                <a:latin typeface="Proxima Nova"/>
                <a:ea typeface="Proxima Nova"/>
                <a:cs typeface="Proxima Nova"/>
                <a:sym typeface="Proxima Nova"/>
              </a:rPr>
              <a:t>Projektet vælges af elever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41279" algn="l" rtl="0">
              <a:lnSpc>
                <a:spcPct val="115000"/>
              </a:lnSpc>
              <a:spcBef>
                <a:spcPts val="159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>
                <a:latin typeface="Proxima Nova"/>
                <a:ea typeface="Proxima Nova"/>
                <a:cs typeface="Proxima Nova"/>
                <a:sym typeface="Proxima Nova"/>
              </a:rPr>
              <a:t>Sammenhæng mellem problemer, løsninger, sted og unge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1599"/>
              </a:spcBef>
              <a:spcAft>
                <a:spcPts val="0"/>
              </a:spcAft>
              <a:buSzPts val="1800"/>
              <a:buFont typeface="Proxima Nova"/>
              <a:buChar char="○"/>
            </a:pPr>
            <a:r>
              <a:rPr lang="da-DK" sz="1800">
                <a:latin typeface="Proxima Nova"/>
                <a:ea typeface="Proxima Nova"/>
                <a:cs typeface="Proxima Nova"/>
                <a:sym typeface="Proxima Nova"/>
              </a:rPr>
              <a:t>Defineret i samarbejde med projektets målgruppe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41279" algn="l" rtl="0">
              <a:lnSpc>
                <a:spcPct val="115000"/>
              </a:lnSpc>
              <a:spcBef>
                <a:spcPts val="1599"/>
              </a:spcBef>
              <a:spcAft>
                <a:spcPts val="0"/>
              </a:spcAft>
              <a:buSzPts val="1800"/>
              <a:buFont typeface="Proxima Nova"/>
              <a:buChar char="-"/>
            </a:pPr>
            <a:r>
              <a:rPr lang="da-DK" sz="1800">
                <a:latin typeface="Proxima Nova"/>
                <a:ea typeface="Proxima Nova"/>
                <a:cs typeface="Proxima Nova"/>
                <a:sym typeface="Proxima Nova"/>
              </a:rPr>
              <a:t>Solidaritet og identifikation → engagement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1599"/>
              </a:spcBef>
              <a:spcAft>
                <a:spcPts val="0"/>
              </a:spcAft>
              <a:buSzPts val="1800"/>
              <a:buFont typeface="Proxima Nova"/>
              <a:buChar char="○"/>
            </a:pPr>
            <a:r>
              <a:rPr lang="da-DK" sz="1800">
                <a:latin typeface="Proxima Nova"/>
                <a:ea typeface="Proxima Nova"/>
                <a:cs typeface="Proxima Nova"/>
                <a:sym typeface="Proxima Nova"/>
              </a:rPr>
              <a:t>Potentialet for en fed kampagne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41279" algn="l" rtl="0">
              <a:lnSpc>
                <a:spcPct val="115000"/>
              </a:lnSpc>
              <a:spcBef>
                <a:spcPts val="1599"/>
              </a:spcBef>
              <a:spcAft>
                <a:spcPts val="0"/>
              </a:spcAft>
              <a:buSzPts val="1800"/>
              <a:buFont typeface="Proxima Nova"/>
              <a:buChar char="-"/>
            </a:pPr>
            <a:r>
              <a:rPr lang="da-DK" sz="1800">
                <a:latin typeface="Proxima Nova"/>
                <a:ea typeface="Proxima Nova"/>
                <a:cs typeface="Proxima Nova"/>
                <a:sym typeface="Proxima Nova"/>
              </a:rPr>
              <a:t>Principper for OD’s arbejde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Proxima Nova"/>
              <a:buChar char="-"/>
            </a:pPr>
            <a:r>
              <a:rPr lang="da-DK" sz="1800">
                <a:solidFill>
                  <a:schemeClr val="dk1"/>
                </a:solidFill>
              </a:rPr>
              <a:t>Se og læs om tidligere projekter på od.dk</a:t>
            </a:r>
            <a:endParaRPr sz="1800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59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g2848cecf904_0_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2040" y="0"/>
            <a:ext cx="1280160" cy="1255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848cecf904_0_27"/>
          <p:cNvSpPr/>
          <p:nvPr/>
        </p:nvSpPr>
        <p:spPr>
          <a:xfrm>
            <a:off x="311760" y="288000"/>
            <a:ext cx="7324500" cy="654900"/>
          </a:xfrm>
          <a:prstGeom prst="rect">
            <a:avLst/>
          </a:prstGeom>
          <a:noFill/>
          <a:ln w="38150" cap="flat" cmpd="sng">
            <a:solidFill>
              <a:srgbClr val="63D2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a-DK" sz="2400" b="0" i="0" u="none" strike="noStrike" cap="none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Hvorfor stille projekt til Operation Dagsværk?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g2848cecf904_0_27"/>
          <p:cNvSpPr/>
          <p:nvPr/>
        </p:nvSpPr>
        <p:spPr>
          <a:xfrm>
            <a:off x="192800" y="802600"/>
            <a:ext cx="8566800" cy="42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4929" algn="l" rtl="0">
              <a:lnSpc>
                <a:spcPct val="115000"/>
              </a:lnSpc>
              <a:spcBef>
                <a:spcPts val="1599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roxima Nova"/>
              <a:buChar char="-"/>
            </a:pPr>
            <a:r>
              <a:rPr lang="da-DK" sz="1700" b="1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Kampagne: </a:t>
            </a:r>
            <a:r>
              <a:rPr lang="da-DK" sz="17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Oplysning og </a:t>
            </a:r>
            <a:r>
              <a:rPr lang="da-DK" sz="1700">
                <a:latin typeface="Proxima Nova"/>
                <a:ea typeface="Proxima Nova"/>
                <a:cs typeface="Proxima Nova"/>
                <a:sym typeface="Proxima Nova"/>
              </a:rPr>
              <a:t>engagement</a:t>
            </a:r>
            <a:r>
              <a:rPr lang="da-DK" sz="17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blandt unge på ungdomsuddannelserne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5290" algn="l" rtl="0">
              <a:lnSpc>
                <a:spcPct val="115000"/>
              </a:lnSpc>
              <a:spcBef>
                <a:spcPts val="1599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roxima Nova"/>
              <a:buChar char="-"/>
            </a:pPr>
            <a:r>
              <a:rPr lang="da-DK" sz="1700" b="1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Projekter</a:t>
            </a:r>
            <a:r>
              <a:rPr lang="da-DK" sz="17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, der falder udenfor rammen hos de store donorer (vi tør prøve nye ting af)</a:t>
            </a:r>
            <a:endParaRPr sz="1700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35290" algn="l" rtl="0">
              <a:lnSpc>
                <a:spcPct val="115000"/>
              </a:lnSpc>
              <a:spcBef>
                <a:spcPts val="1599"/>
              </a:spcBef>
              <a:spcAft>
                <a:spcPts val="0"/>
              </a:spcAft>
              <a:buSzPts val="1700"/>
              <a:buFont typeface="Proxima Nova"/>
              <a:buChar char="-"/>
            </a:pPr>
            <a:r>
              <a:rPr lang="da-DK" sz="1700" b="1">
                <a:latin typeface="Proxima Nova"/>
                <a:ea typeface="Proxima Nova"/>
                <a:cs typeface="Proxima Nova"/>
                <a:sym typeface="Proxima Nova"/>
              </a:rPr>
              <a:t>Eksisterende projekter </a:t>
            </a:r>
            <a:r>
              <a:rPr lang="da-DK" sz="1700">
                <a:latin typeface="Proxima Nova"/>
                <a:ea typeface="Proxima Nova"/>
                <a:cs typeface="Proxima Nova"/>
                <a:sym typeface="Proxima Nova"/>
              </a:rPr>
              <a:t>kan opstilles som OD-projekter. Dette er en mulighed for at styrke og udvikle eksisterende projekter</a:t>
            </a:r>
            <a:endParaRPr sz="170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36550" algn="l" rtl="0">
              <a:lnSpc>
                <a:spcPct val="115000"/>
              </a:lnSpc>
              <a:spcBef>
                <a:spcPts val="1599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roxima Nova"/>
              <a:buChar char="-"/>
            </a:pPr>
            <a:r>
              <a:rPr lang="da-DK" sz="17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Skabt af unge</a:t>
            </a:r>
            <a:r>
              <a:rPr lang="da-DK" sz="1700">
                <a:latin typeface="Proxima Nova"/>
                <a:ea typeface="Proxima Nova"/>
                <a:cs typeface="Proxima Nova"/>
                <a:sym typeface="Proxima Nova"/>
              </a:rPr>
              <a:t>: </a:t>
            </a:r>
            <a:r>
              <a:rPr lang="da-DK" sz="17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Samarbejde og udveksling ung-til-ung - en alternativ tilgang</a:t>
            </a:r>
            <a:endParaRPr sz="1700" b="1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59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3197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g2848cecf904_0_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2040" y="0"/>
            <a:ext cx="1280160" cy="1255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848cecf904_0_21"/>
          <p:cNvSpPr/>
          <p:nvPr/>
        </p:nvSpPr>
        <p:spPr>
          <a:xfrm>
            <a:off x="311760" y="444960"/>
            <a:ext cx="4870800" cy="649200"/>
          </a:xfrm>
          <a:prstGeom prst="rect">
            <a:avLst/>
          </a:prstGeom>
          <a:noFill/>
          <a:ln w="38150" cap="flat" cmpd="sng">
            <a:solidFill>
              <a:srgbClr val="63D2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a-DK" sz="2800" b="0" i="0" u="none" strike="noStrike" cap="none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Krav til projektstillere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g2848cecf904_0_21"/>
          <p:cNvSpPr/>
          <p:nvPr/>
        </p:nvSpPr>
        <p:spPr>
          <a:xfrm>
            <a:off x="311760" y="1257120"/>
            <a:ext cx="8518800" cy="3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457200" marR="0" lvl="0" indent="-34127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Relevant erfaring med lignende projekter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1279" algn="l" rtl="0">
              <a:lnSpc>
                <a:spcPct val="115000"/>
              </a:lnSpc>
              <a:spcBef>
                <a:spcPts val="159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Tilfredsstillende økonomiske rutiner og administrativ kapacitet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1279" algn="l" rtl="0">
              <a:lnSpc>
                <a:spcPct val="115000"/>
              </a:lnSpc>
              <a:spcBef>
                <a:spcPts val="159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Kan garantere for de(n) lokale partner(e)s kompetencer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1279" algn="l" rtl="0">
              <a:lnSpc>
                <a:spcPct val="115000"/>
              </a:lnSpc>
              <a:spcBef>
                <a:spcPts val="159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Lever op til retningslinjer for at søge under CISUs civilsamfundspulje</a:t>
            </a:r>
            <a:r>
              <a:rPr lang="da-DK" sz="1800"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 sz="1800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41279" algn="l" rtl="0">
              <a:lnSpc>
                <a:spcPct val="115000"/>
              </a:lnSpc>
              <a:spcBef>
                <a:spcPts val="159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Sikkerhed</a:t>
            </a:r>
            <a:r>
              <a:rPr lang="da-DK" sz="1800">
                <a:latin typeface="Proxima Nova"/>
                <a:ea typeface="Proxima Nova"/>
                <a:cs typeface="Proxima Nova"/>
                <a:sym typeface="Proxima Nova"/>
              </a:rPr>
              <a:t>;</a:t>
            </a: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kan vi rejse til projektlandet?</a:t>
            </a:r>
            <a:endParaRPr sz="1800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59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599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g2848cecf904_0_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2040" y="0"/>
            <a:ext cx="1280160" cy="1255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848cecf904_0_33"/>
          <p:cNvSpPr/>
          <p:nvPr/>
        </p:nvSpPr>
        <p:spPr>
          <a:xfrm>
            <a:off x="311760" y="444960"/>
            <a:ext cx="6861300" cy="658200"/>
          </a:xfrm>
          <a:prstGeom prst="rect">
            <a:avLst/>
          </a:prstGeom>
          <a:noFill/>
          <a:ln w="38150" cap="flat" cmpd="sng">
            <a:solidFill>
              <a:srgbClr val="63D2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da-DK" sz="2600" b="0" i="0" u="none" strike="noStrike" cap="none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Tidslinje: </a:t>
            </a:r>
            <a:r>
              <a:rPr lang="da-DK" sz="2600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P</a:t>
            </a:r>
            <a:r>
              <a:rPr lang="da-DK" sz="2600" b="0" i="0" u="none" strike="noStrike" cap="none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rojekter i Operation Dagsværk</a:t>
            </a: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g2848cecf904_0_33"/>
          <p:cNvSpPr/>
          <p:nvPr/>
        </p:nvSpPr>
        <p:spPr>
          <a:xfrm>
            <a:off x="311760" y="1152360"/>
            <a:ext cx="8518800" cy="3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16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da-DK" sz="1800" b="1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Projektvalg: </a:t>
            </a:r>
            <a:r>
              <a:rPr lang="da-DK" sz="1800">
                <a:latin typeface="Proxima Nova"/>
                <a:ea typeface="Proxima Nova"/>
                <a:cs typeface="Proxima Nova"/>
                <a:sym typeface="Proxima Nova"/>
              </a:rPr>
              <a:t>November</a:t>
            </a: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202</a:t>
            </a:r>
            <a:r>
              <a:rPr lang="da-DK" sz="1800">
                <a:latin typeface="Proxima Nova"/>
                <a:ea typeface="Proxima Nova"/>
                <a:cs typeface="Proxima Nova"/>
                <a:sym typeface="Proxima Nova"/>
              </a:rPr>
              <a:t>3</a:t>
            </a: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- maj 202</a:t>
            </a:r>
            <a:r>
              <a:rPr lang="da-DK" sz="1800">
                <a:latin typeface="Proxima Nova"/>
                <a:ea typeface="Proxima Nova"/>
                <a:cs typeface="Proxima Nova"/>
                <a:sym typeface="Proxima Nova"/>
              </a:rPr>
              <a:t>4</a:t>
            </a:r>
            <a:endParaRPr sz="1800" b="0" i="0" u="none" strike="noStrike" cap="none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416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da-DK" sz="1800" b="1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Kampagne:</a:t>
            </a: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Januar 202</a:t>
            </a:r>
            <a:r>
              <a:rPr lang="da-DK" sz="1800">
                <a:latin typeface="Proxima Nova"/>
                <a:ea typeface="Proxima Nova"/>
                <a:cs typeface="Proxima Nova"/>
                <a:sym typeface="Proxima Nova"/>
              </a:rPr>
              <a:t>5</a:t>
            </a: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- november 202</a:t>
            </a:r>
            <a:r>
              <a:rPr lang="da-DK" sz="1800">
                <a:latin typeface="Proxima Nova"/>
                <a:ea typeface="Proxima Nova"/>
                <a:cs typeface="Proxima Nova"/>
                <a:sym typeface="Proxima Nova"/>
              </a:rPr>
              <a:t>5</a:t>
            </a: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(Dagsværkdag)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164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roxima Nova"/>
              <a:buAutoNum type="arabicPeriod"/>
            </a:pPr>
            <a:r>
              <a:rPr lang="da-DK" sz="1800" b="1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Projekt:</a:t>
            </a: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da-DK" sz="1800">
                <a:latin typeface="Proxima Nova"/>
                <a:ea typeface="Proxima Nova"/>
                <a:cs typeface="Proxima Nova"/>
                <a:sym typeface="Proxima Nova"/>
              </a:rPr>
              <a:t>I</a:t>
            </a: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2,5 år fra sommer 202</a:t>
            </a:r>
            <a:r>
              <a:rPr lang="da-DK" sz="1800">
                <a:latin typeface="Proxima Nova"/>
                <a:ea typeface="Proxima Nova"/>
                <a:cs typeface="Proxima Nova"/>
                <a:sym typeface="Proxima Nova"/>
              </a:rPr>
              <a:t>6</a:t>
            </a:r>
            <a:r>
              <a:rPr lang="da-DK" sz="1800" b="0" i="0" u="none" strike="noStrike" cap="non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, </a:t>
            </a:r>
            <a:r>
              <a:rPr lang="da-DK" sz="1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når pengene er samlet ind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g2848cecf904_0_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2040" y="0"/>
            <a:ext cx="1280160" cy="1255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/>
          <p:nvPr/>
        </p:nvSpPr>
        <p:spPr>
          <a:xfrm>
            <a:off x="312660" y="1081610"/>
            <a:ext cx="8518800" cy="3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2857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Char char="-"/>
            </a:pPr>
            <a:r>
              <a:rPr lang="da-DK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Oplysningskampagne om projektet og dets problemstillinger</a:t>
            </a:r>
            <a:endParaRPr sz="16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2857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Char char="-"/>
            </a:pPr>
            <a:r>
              <a:rPr lang="da-DK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Udvikle</a:t>
            </a:r>
            <a:r>
              <a:rPr lang="da-DK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</a:t>
            </a:r>
            <a:r>
              <a:rPr lang="da-DK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og udfør</a:t>
            </a:r>
            <a:r>
              <a:rPr lang="da-DK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es</a:t>
            </a:r>
            <a:r>
              <a:rPr lang="da-DK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af frivillige med udgangspunkt i to researchrejser til projektlandet </a:t>
            </a:r>
            <a:br>
              <a:rPr lang="da-DK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da-DK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(ung til ung til ung)</a:t>
            </a:r>
            <a:endParaRPr sz="16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2857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Char char="-"/>
            </a:pPr>
            <a:r>
              <a:rPr lang="da-DK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Forår: udvikle og producere kampagnens materialer</a:t>
            </a:r>
            <a:endParaRPr sz="16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2857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Char char="-"/>
            </a:pPr>
            <a:r>
              <a:rPr lang="da-DK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Efterår: kampagnen skal ud på skoler i hele landet og Dagsværkgrupper afholder aktiviteter</a:t>
            </a:r>
            <a:endParaRPr sz="16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2857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Char char="-"/>
            </a:pPr>
            <a:r>
              <a:rPr lang="da-DK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Indeholder film, podcasts, grafisk materiale, undervisningsmaterialer, SoMe-aktivitet, oplæg og workshops, lokale aktiviteter, merchandise, m.m.</a:t>
            </a:r>
            <a:endParaRPr sz="16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2857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Char char="-"/>
            </a:pPr>
            <a:r>
              <a:rPr lang="da-DK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Henvender sig primært til elever, men også elementer målrettet lærere, potentielle arbejdsgivere og samarbejdspartnere/andre der støtter OD </a:t>
            </a:r>
            <a:endParaRPr sz="16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marR="0" lvl="0" indent="-32857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"/>
              <a:buChar char="-"/>
            </a:pPr>
            <a:r>
              <a:rPr lang="da-DK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Kampagnelederen er frivilligleder og projektleder på kampagnen</a:t>
            </a:r>
            <a:endParaRPr sz="16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8" name="Google Shape;118;p7"/>
          <p:cNvSpPr/>
          <p:nvPr/>
        </p:nvSpPr>
        <p:spPr>
          <a:xfrm>
            <a:off x="311760" y="306360"/>
            <a:ext cx="8484840" cy="643320"/>
          </a:xfrm>
          <a:prstGeom prst="rect">
            <a:avLst/>
          </a:prstGeom>
          <a:noFill/>
          <a:ln w="38150" cap="flat" cmpd="sng">
            <a:solidFill>
              <a:srgbClr val="63D29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0000" tIns="91425" rIns="90000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a-DK" sz="2400" b="0" i="0" u="none" strike="noStrike" cap="none">
                <a:solidFill>
                  <a:srgbClr val="202729"/>
                </a:solidFill>
                <a:latin typeface="Proxima Nova"/>
                <a:ea typeface="Proxima Nova"/>
                <a:cs typeface="Proxima Nova"/>
                <a:sym typeface="Proxima Nova"/>
              </a:rPr>
              <a:t>Operation Dagsværks kampagnearbejde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" name="Google Shape;11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2040" y="0"/>
            <a:ext cx="1280160" cy="1255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1299</Words>
  <Application>Microsoft Office PowerPoint</Application>
  <PresentationFormat>Skærmshow (16:9)</PresentationFormat>
  <Paragraphs>179</Paragraphs>
  <Slides>25</Slides>
  <Notes>25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25</vt:i4>
      </vt:variant>
    </vt:vector>
  </HeadingPairs>
  <TitlesOfParts>
    <vt:vector size="29" baseType="lpstr">
      <vt:lpstr>Arial</vt:lpstr>
      <vt:lpstr>Montserrat</vt:lpstr>
      <vt:lpstr>Proxima Nova</vt:lpstr>
      <vt:lpstr>Office Theme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cp:lastModifiedBy>Operation Dagsværk</cp:lastModifiedBy>
  <cp:revision>1</cp:revision>
  <dcterms:modified xsi:type="dcterms:W3CDTF">2023-09-27T12:05:42Z</dcterms:modified>
</cp:coreProperties>
</file>