
<file path=[Content_Types].xml><?xml version="1.0" encoding="utf-8"?>
<Types xmlns="http://schemas.openxmlformats.org/package/2006/content-types">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7.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59" r:id="rId5"/>
  </p:sldMasterIdLst>
  <p:notesMasterIdLst>
    <p:notesMasterId r:id="rId6"/>
  </p:notesMasterIdLst>
  <p:sldIdLst>
    <p:sldId id="256" r:id="rId7"/>
    <p:sldId id="257" r:id="rId8"/>
    <p:sldId id="258" r:id="rId9"/>
    <p:sldId id="259" r:id="rId10"/>
    <p:sldId id="260" r:id="rId11"/>
    <p:sldId id="261" r:id="rId12"/>
    <p:sldId id="262" r:id="rId13"/>
  </p:sldIdLst>
  <p:sldSz cy="5143500" cx="9144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AC37E73E-F74D-4723-BC41-B48F4024285C}">
  <a:tblStyle styleId="{AC37E73E-F74D-4723-BC41-B48F4024285C}" styleName="Table_0">
    <a:wholeTbl>
      <a:tcTxStyle>
        <a:font>
          <a:latin typeface="Arial"/>
          <a:ea typeface="Arial"/>
          <a:cs typeface="Arial"/>
        </a:font>
        <a:srgbClr val="000000"/>
      </a:tcTxStyle>
      <a:tcStyle>
        <a:tcBdr>
          <a:left>
            <a:ln cap="flat" cmpd="sng" w="12700">
              <a:solidFill>
                <a:srgbClr val="000000"/>
              </a:solidFill>
              <a:prstDash val="solid"/>
              <a:round/>
              <a:headEnd len="sm" w="sm" type="none"/>
              <a:tailEnd len="sm" w="sm" type="none"/>
            </a:ln>
          </a:left>
          <a:right>
            <a:ln cap="flat" cmpd="sng" w="12700">
              <a:solidFill>
                <a:srgbClr val="000000"/>
              </a:solidFill>
              <a:prstDash val="solid"/>
              <a:round/>
              <a:headEnd len="sm" w="sm" type="none"/>
              <a:tailEnd len="sm" w="sm" type="none"/>
            </a:ln>
          </a:right>
          <a:top>
            <a:ln cap="flat" cmpd="sng" w="12700">
              <a:solidFill>
                <a:srgbClr val="000000"/>
              </a:solidFill>
              <a:prstDash val="solid"/>
              <a:round/>
              <a:headEnd len="sm" w="sm" type="none"/>
              <a:tailEnd len="sm" w="sm" type="none"/>
            </a:ln>
          </a:top>
          <a:bottom>
            <a:ln cap="flat" cmpd="sng" w="12700">
              <a:solidFill>
                <a:srgbClr val="000000"/>
              </a:solidFill>
              <a:prstDash val="solid"/>
              <a:round/>
              <a:headEnd len="sm" w="sm" type="none"/>
              <a:tailEnd len="sm" w="sm" type="none"/>
            </a:ln>
          </a:bottom>
          <a:insideH>
            <a:ln cap="flat" cmpd="sng" w="12700">
              <a:solidFill>
                <a:srgbClr val="000000"/>
              </a:solidFill>
              <a:prstDash val="solid"/>
              <a:round/>
              <a:headEnd len="sm" w="sm" type="none"/>
              <a:tailEnd len="sm" w="sm" type="none"/>
            </a:ln>
          </a:insideH>
          <a:insideV>
            <a:ln cap="flat" cmpd="sng" w="12700">
              <a:solidFill>
                <a:srgbClr val="000000"/>
              </a:solidFill>
              <a:prstDash val="solid"/>
              <a:round/>
              <a:headEnd len="sm" w="sm" type="none"/>
              <a:tailEnd len="sm" w="sm" type="none"/>
            </a:ln>
          </a:insideV>
        </a:tcBdr>
      </a:tc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11" Type="http://schemas.openxmlformats.org/officeDocument/2006/relationships/slide" Target="slides/slide5.xml"/><Relationship Id="rId10" Type="http://schemas.openxmlformats.org/officeDocument/2006/relationships/slide" Target="slides/slide4.xml"/><Relationship Id="rId13" Type="http://schemas.openxmlformats.org/officeDocument/2006/relationships/slide" Target="slides/slide7.xml"/><Relationship Id="rId12" Type="http://schemas.openxmlformats.org/officeDocument/2006/relationships/slide" Target="slides/slide6.xml"/><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 Target="slides/slide3.xml"/><Relationship Id="rId5" Type="http://schemas.openxmlformats.org/officeDocument/2006/relationships/slideMaster" Target="slideMasters/slideMaster1.xml"/><Relationship Id="rId6" Type="http://schemas.openxmlformats.org/officeDocument/2006/relationships/notesMaster" Target="notesMasters/notesMaster1.xml"/><Relationship Id="rId7" Type="http://schemas.openxmlformats.org/officeDocument/2006/relationships/slide" Target="slides/slide1.xml"/><Relationship Id="rId8"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 name="Shape 50"/>
        <p:cNvGrpSpPr/>
        <p:nvPr/>
      </p:nvGrpSpPr>
      <p:grpSpPr>
        <a:xfrm>
          <a:off x="0" y="0"/>
          <a:ext cx="0" cy="0"/>
          <a:chOff x="0" y="0"/>
          <a:chExt cx="0" cy="0"/>
        </a:xfrm>
      </p:grpSpPr>
      <p:sp>
        <p:nvSpPr>
          <p:cNvPr id="51" name="Google Shape;51;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52" name="Google Shape;52;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6" name="Shape 56"/>
        <p:cNvGrpSpPr/>
        <p:nvPr/>
      </p:nvGrpSpPr>
      <p:grpSpPr>
        <a:xfrm>
          <a:off x="0" y="0"/>
          <a:ext cx="0" cy="0"/>
          <a:chOff x="0" y="0"/>
          <a:chExt cx="0" cy="0"/>
        </a:xfrm>
      </p:grpSpPr>
      <p:sp>
        <p:nvSpPr>
          <p:cNvPr id="57" name="Google Shape;57;g282f24bfa92_0_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8" name="Google Shape;58;g282f24bfa92_0_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3" name="Shape 63"/>
        <p:cNvGrpSpPr/>
        <p:nvPr/>
      </p:nvGrpSpPr>
      <p:grpSpPr>
        <a:xfrm>
          <a:off x="0" y="0"/>
          <a:ext cx="0" cy="0"/>
          <a:chOff x="0" y="0"/>
          <a:chExt cx="0" cy="0"/>
        </a:xfrm>
      </p:grpSpPr>
      <p:sp>
        <p:nvSpPr>
          <p:cNvPr id="64" name="Google Shape;64;g282f24bfa92_0_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5" name="Google Shape;65;g282f24bfa92_0_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9" name="Shape 69"/>
        <p:cNvGrpSpPr/>
        <p:nvPr/>
      </p:nvGrpSpPr>
      <p:grpSpPr>
        <a:xfrm>
          <a:off x="0" y="0"/>
          <a:ext cx="0" cy="0"/>
          <a:chOff x="0" y="0"/>
          <a:chExt cx="0" cy="0"/>
        </a:xfrm>
      </p:grpSpPr>
      <p:sp>
        <p:nvSpPr>
          <p:cNvPr id="70" name="Google Shape;70;g282f24bfa92_0_6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1" name="Google Shape;71;g282f24bfa92_0_6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6" name="Shape 76"/>
        <p:cNvGrpSpPr/>
        <p:nvPr/>
      </p:nvGrpSpPr>
      <p:grpSpPr>
        <a:xfrm>
          <a:off x="0" y="0"/>
          <a:ext cx="0" cy="0"/>
          <a:chOff x="0" y="0"/>
          <a:chExt cx="0" cy="0"/>
        </a:xfrm>
      </p:grpSpPr>
      <p:sp>
        <p:nvSpPr>
          <p:cNvPr id="77" name="Google Shape;77;g282f24bfa92_0_5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8" name="Google Shape;78;g282f24bfa92_0_5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3" name="Shape 83"/>
        <p:cNvGrpSpPr/>
        <p:nvPr/>
      </p:nvGrpSpPr>
      <p:grpSpPr>
        <a:xfrm>
          <a:off x="0" y="0"/>
          <a:ext cx="0" cy="0"/>
          <a:chOff x="0" y="0"/>
          <a:chExt cx="0" cy="0"/>
        </a:xfrm>
      </p:grpSpPr>
      <p:sp>
        <p:nvSpPr>
          <p:cNvPr id="84" name="Google Shape;84;g282f24bfa92_0_1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5" name="Google Shape;85;g282f24bfa92_0_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9" name="Shape 89"/>
        <p:cNvGrpSpPr/>
        <p:nvPr/>
      </p:nvGrpSpPr>
      <p:grpSpPr>
        <a:xfrm>
          <a:off x="0" y="0"/>
          <a:ext cx="0" cy="0"/>
          <a:chOff x="0" y="0"/>
          <a:chExt cx="0" cy="0"/>
        </a:xfrm>
      </p:grpSpPr>
      <p:sp>
        <p:nvSpPr>
          <p:cNvPr id="90" name="Google Shape;90;g282f24bfa92_0_7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1" name="Google Shape;91;g282f24bfa92_0_7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p:spPr>
        <p:txBody>
          <a:bodyPr anchorCtr="0" anchor="b" bIns="91425" lIns="91425" spcFirstLastPara="1" rIns="91425" wrap="square" tIns="91425">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311700" y="2834125"/>
            <a:ext cx="8520600" cy="7926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da"/>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311700" y="3152225"/>
            <a:ext cx="8520600" cy="1300800"/>
          </a:xfrm>
          <a:prstGeom prst="rect">
            <a:avLst/>
          </a:prstGeom>
        </p:spPr>
        <p:txBody>
          <a:bodyPr anchorCtr="0" anchor="t" bIns="91425" lIns="91425" spcFirstLastPara="1" rIns="91425" wrap="square" tIns="91425">
            <a:normAutofit/>
          </a:bodyPr>
          <a:lstStyle>
            <a:lvl1pPr indent="-342900" lvl="0" marL="457200" algn="ctr">
              <a:spcBef>
                <a:spcPts val="0"/>
              </a:spcBef>
              <a:spcAft>
                <a:spcPts val="0"/>
              </a:spcAft>
              <a:buSzPts val="1800"/>
              <a:buChar char="●"/>
              <a:defRPr/>
            </a:lvl1pPr>
            <a:lvl2pPr indent="-317500" lvl="1" marL="914400" algn="ctr">
              <a:spcBef>
                <a:spcPts val="0"/>
              </a:spcBef>
              <a:spcAft>
                <a:spcPts val="0"/>
              </a:spcAft>
              <a:buSzPts val="1400"/>
              <a:buChar char="○"/>
              <a:defRPr/>
            </a:lvl2pPr>
            <a:lvl3pPr indent="-317500" lvl="2" marL="1371600" algn="ctr">
              <a:spcBef>
                <a:spcPts val="0"/>
              </a:spcBef>
              <a:spcAft>
                <a:spcPts val="0"/>
              </a:spcAft>
              <a:buSzPts val="1400"/>
              <a:buChar char="■"/>
              <a:defRPr/>
            </a:lvl3pPr>
            <a:lvl4pPr indent="-317500" lvl="3" marL="1828800" algn="ctr">
              <a:spcBef>
                <a:spcPts val="0"/>
              </a:spcBef>
              <a:spcAft>
                <a:spcPts val="0"/>
              </a:spcAft>
              <a:buSzPts val="1400"/>
              <a:buChar char="●"/>
              <a:defRPr/>
            </a:lvl4pPr>
            <a:lvl5pPr indent="-317500" lvl="4" marL="2286000" algn="ctr">
              <a:spcBef>
                <a:spcPts val="0"/>
              </a:spcBef>
              <a:spcAft>
                <a:spcPts val="0"/>
              </a:spcAft>
              <a:buSzPts val="1400"/>
              <a:buChar char="○"/>
              <a:defRPr/>
            </a:lvl5pPr>
            <a:lvl6pPr indent="-317500" lvl="5" marL="2743200" algn="ctr">
              <a:spcBef>
                <a:spcPts val="0"/>
              </a:spcBef>
              <a:spcAft>
                <a:spcPts val="0"/>
              </a:spcAft>
              <a:buSzPts val="1400"/>
              <a:buChar char="■"/>
              <a:defRPr/>
            </a:lvl6pPr>
            <a:lvl7pPr indent="-317500" lvl="6" marL="3200400" algn="ctr">
              <a:spcBef>
                <a:spcPts val="0"/>
              </a:spcBef>
              <a:spcAft>
                <a:spcPts val="0"/>
              </a:spcAft>
              <a:buSzPts val="1400"/>
              <a:buChar char="●"/>
              <a:defRPr/>
            </a:lvl7pPr>
            <a:lvl8pPr indent="-317500" lvl="7" marL="3657600" algn="ctr">
              <a:spcBef>
                <a:spcPts val="0"/>
              </a:spcBef>
              <a:spcAft>
                <a:spcPts val="0"/>
              </a:spcAft>
              <a:buSzPts val="1400"/>
              <a:buChar char="○"/>
              <a:defRPr/>
            </a:lvl8pPr>
            <a:lvl9pPr indent="-317500" lvl="8" marL="4114800" algn="ctr">
              <a:spcBef>
                <a:spcPts val="0"/>
              </a:spcBef>
              <a:spcAft>
                <a:spcPts val="0"/>
              </a:spcAft>
              <a:buSzPts val="1400"/>
              <a:buChar char="■"/>
              <a:defRPr/>
            </a:lvl9pPr>
          </a:lstStyle>
          <a:p/>
        </p:txBody>
      </p:sp>
      <p:sp>
        <p:nvSpPr>
          <p:cNvPr id="47" name="Google Shape;47;p11"/>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da"/>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da"/>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11700" y="2150850"/>
            <a:ext cx="8520600" cy="841800"/>
          </a:xfrm>
          <a:prstGeom prst="rect">
            <a:avLst/>
          </a:prstGeom>
        </p:spPr>
        <p:txBody>
          <a:bodyPr anchorCtr="0" anchor="ctr" bIns="91425" lIns="91425" spcFirstLastPara="1" rIns="91425" wrap="square" tIns="91425">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da"/>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19" name="Google Shape;19;p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da"/>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3117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3" name="Google Shape;23;p5"/>
          <p:cNvSpPr txBox="1"/>
          <p:nvPr>
            <p:ph idx="2" type="body"/>
          </p:nvPr>
        </p:nvSpPr>
        <p:spPr>
          <a:xfrm>
            <a:off x="48324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4" name="Google Shape;24;p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da"/>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da"/>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11700" y="555600"/>
            <a:ext cx="2808000" cy="755700"/>
          </a:xfrm>
          <a:prstGeom prst="rect">
            <a:avLst/>
          </a:prstGeom>
        </p:spPr>
        <p:txBody>
          <a:bodyPr anchorCtr="0" anchor="b" bIns="91425" lIns="91425" spcFirstLastPara="1" rIns="91425" wrap="square" tIns="91425">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311700" y="1389600"/>
            <a:ext cx="2808000" cy="3179400"/>
          </a:xfrm>
          <a:prstGeom prst="rect">
            <a:avLst/>
          </a:prstGeom>
        </p:spPr>
        <p:txBody>
          <a:bodyPr anchorCtr="0" anchor="t" bIns="91425" lIns="91425" spcFirstLastPara="1" rIns="91425" wrap="square" tIns="91425">
            <a:normAutofit/>
          </a:bodyPr>
          <a:lstStyle>
            <a:lvl1pPr indent="-304800" lvl="0" marL="457200">
              <a:spcBef>
                <a:spcPts val="0"/>
              </a:spcBef>
              <a:spcAft>
                <a:spcPts val="0"/>
              </a:spcAft>
              <a:buSzPts val="1200"/>
              <a:buChar char="●"/>
              <a:defRPr sz="12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31" name="Google Shape;31;p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da"/>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90250" y="450150"/>
            <a:ext cx="6367800" cy="4090800"/>
          </a:xfrm>
          <a:prstGeom prst="rect">
            <a:avLst/>
          </a:prstGeom>
        </p:spPr>
        <p:txBody>
          <a:bodyPr anchorCtr="0" anchor="ctr" bIns="91425" lIns="91425" spcFirstLastPara="1" rIns="91425" wrap="square" tIns="91425">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da"/>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65500" y="1233175"/>
            <a:ext cx="4045200" cy="1482300"/>
          </a:xfrm>
          <a:prstGeom prst="rect">
            <a:avLst/>
          </a:prstGeom>
        </p:spPr>
        <p:txBody>
          <a:bodyPr anchorCtr="0" anchor="b" bIns="91425" lIns="91425" spcFirstLastPara="1" rIns="91425" wrap="square" tIns="91425">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65500" y="2803075"/>
            <a:ext cx="4045200" cy="12351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939500" y="724075"/>
            <a:ext cx="3837000" cy="3695100"/>
          </a:xfrm>
          <a:prstGeom prst="rect">
            <a:avLst/>
          </a:prstGeom>
        </p:spPr>
        <p:txBody>
          <a:bodyPr anchorCtr="0" anchor="ctr"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40" name="Google Shape;40;p9"/>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da"/>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11700" y="4230575"/>
            <a:ext cx="5998800" cy="605100"/>
          </a:xfrm>
          <a:prstGeom prst="rect">
            <a:avLst/>
          </a:prstGeom>
        </p:spPr>
        <p:txBody>
          <a:bodyPr anchorCtr="0" anchor="ctr" bIns="91425" lIns="91425" spcFirstLastPara="1" rIns="91425" wrap="square" tIns="91425">
            <a:normAutofit/>
          </a:bodyPr>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da"/>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0"/>
              </a:spcBef>
              <a:spcAft>
                <a:spcPts val="0"/>
              </a:spcAft>
              <a:buClr>
                <a:schemeClr val="dk2"/>
              </a:buClr>
              <a:buSzPts val="1400"/>
              <a:buChar char="○"/>
              <a:defRPr>
                <a:solidFill>
                  <a:schemeClr val="dk2"/>
                </a:solidFill>
              </a:defRPr>
            </a:lvl2pPr>
            <a:lvl3pPr indent="-317500" lvl="2" marL="1371600">
              <a:lnSpc>
                <a:spcPct val="115000"/>
              </a:lnSpc>
              <a:spcBef>
                <a:spcPts val="0"/>
              </a:spcBef>
              <a:spcAft>
                <a:spcPts val="0"/>
              </a:spcAft>
              <a:buClr>
                <a:schemeClr val="dk2"/>
              </a:buClr>
              <a:buSzPts val="1400"/>
              <a:buChar char="■"/>
              <a:defRPr>
                <a:solidFill>
                  <a:schemeClr val="dk2"/>
                </a:solidFill>
              </a:defRPr>
            </a:lvl3pPr>
            <a:lvl4pPr indent="-317500" lvl="3" marL="1828800">
              <a:lnSpc>
                <a:spcPct val="115000"/>
              </a:lnSpc>
              <a:spcBef>
                <a:spcPts val="0"/>
              </a:spcBef>
              <a:spcAft>
                <a:spcPts val="0"/>
              </a:spcAft>
              <a:buClr>
                <a:schemeClr val="dk2"/>
              </a:buClr>
              <a:buSzPts val="1400"/>
              <a:buChar char="●"/>
              <a:defRPr>
                <a:solidFill>
                  <a:schemeClr val="dk2"/>
                </a:solidFill>
              </a:defRPr>
            </a:lvl4pPr>
            <a:lvl5pPr indent="-317500" lvl="4" marL="2286000">
              <a:lnSpc>
                <a:spcPct val="115000"/>
              </a:lnSpc>
              <a:spcBef>
                <a:spcPts val="0"/>
              </a:spcBef>
              <a:spcAft>
                <a:spcPts val="0"/>
              </a:spcAft>
              <a:buClr>
                <a:schemeClr val="dk2"/>
              </a:buClr>
              <a:buSzPts val="1400"/>
              <a:buChar char="○"/>
              <a:defRPr>
                <a:solidFill>
                  <a:schemeClr val="dk2"/>
                </a:solidFill>
              </a:defRPr>
            </a:lvl5pPr>
            <a:lvl6pPr indent="-317500" lvl="5" marL="2743200">
              <a:lnSpc>
                <a:spcPct val="115000"/>
              </a:lnSpc>
              <a:spcBef>
                <a:spcPts val="0"/>
              </a:spcBef>
              <a:spcAft>
                <a:spcPts val="0"/>
              </a:spcAft>
              <a:buClr>
                <a:schemeClr val="dk2"/>
              </a:buClr>
              <a:buSzPts val="1400"/>
              <a:buChar char="■"/>
              <a:defRPr>
                <a:solidFill>
                  <a:schemeClr val="dk2"/>
                </a:solidFill>
              </a:defRPr>
            </a:lvl6pPr>
            <a:lvl7pPr indent="-317500" lvl="6" marL="3200400">
              <a:lnSpc>
                <a:spcPct val="115000"/>
              </a:lnSpc>
              <a:spcBef>
                <a:spcPts val="0"/>
              </a:spcBef>
              <a:spcAft>
                <a:spcPts val="0"/>
              </a:spcAft>
              <a:buClr>
                <a:schemeClr val="dk2"/>
              </a:buClr>
              <a:buSzPts val="1400"/>
              <a:buChar char="●"/>
              <a:defRPr>
                <a:solidFill>
                  <a:schemeClr val="dk2"/>
                </a:solidFill>
              </a:defRPr>
            </a:lvl7pPr>
            <a:lvl8pPr indent="-317500" lvl="7" marL="3657600">
              <a:lnSpc>
                <a:spcPct val="115000"/>
              </a:lnSpc>
              <a:spcBef>
                <a:spcPts val="0"/>
              </a:spcBef>
              <a:spcAft>
                <a:spcPts val="0"/>
              </a:spcAft>
              <a:buClr>
                <a:schemeClr val="dk2"/>
              </a:buClr>
              <a:buSzPts val="1400"/>
              <a:buChar char="○"/>
              <a:defRPr>
                <a:solidFill>
                  <a:schemeClr val="dk2"/>
                </a:solidFill>
              </a:defRPr>
            </a:lvl8pPr>
            <a:lvl9pPr indent="-317500" lvl="8" marL="4114800">
              <a:lnSpc>
                <a:spcPct val="115000"/>
              </a:lnSpc>
              <a:spcBef>
                <a:spcPts val="0"/>
              </a:spcBef>
              <a:spcAft>
                <a:spcPts val="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da"/>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4.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2.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 Id="rId3" Type="http://schemas.openxmlformats.org/officeDocument/2006/relationships/image" Target="../media/image1.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 Id="rId3" Type="http://schemas.openxmlformats.org/officeDocument/2006/relationships/image" Target="../media/image3.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 name="Shape 53"/>
        <p:cNvGrpSpPr/>
        <p:nvPr/>
      </p:nvGrpSpPr>
      <p:grpSpPr>
        <a:xfrm>
          <a:off x="0" y="0"/>
          <a:ext cx="0" cy="0"/>
          <a:chOff x="0" y="0"/>
          <a:chExt cx="0" cy="0"/>
        </a:xfrm>
      </p:grpSpPr>
      <p:sp>
        <p:nvSpPr>
          <p:cNvPr id="54" name="Google Shape;54;p13"/>
          <p:cNvSpPr txBox="1"/>
          <p:nvPr>
            <p:ph idx="1" type="subTitle"/>
          </p:nvPr>
        </p:nvSpPr>
        <p:spPr>
          <a:xfrm>
            <a:off x="0" y="0"/>
            <a:ext cx="9144000" cy="792600"/>
          </a:xfrm>
          <a:prstGeom prst="rect">
            <a:avLst/>
          </a:prstGeom>
          <a:solidFill>
            <a:srgbClr val="EFEFEF"/>
          </a:solidFill>
        </p:spPr>
        <p:txBody>
          <a:bodyPr anchorCtr="0" anchor="t" bIns="91425" lIns="91425" spcFirstLastPara="1" rIns="91425" wrap="square" tIns="91425">
            <a:normAutofit/>
          </a:bodyPr>
          <a:lstStyle/>
          <a:p>
            <a:pPr indent="0" lvl="0" marL="0" rtl="0" algn="ctr">
              <a:spcBef>
                <a:spcPts val="0"/>
              </a:spcBef>
              <a:spcAft>
                <a:spcPts val="0"/>
              </a:spcAft>
              <a:buNone/>
            </a:pPr>
            <a:r>
              <a:rPr lang="da"/>
              <a:t>Frivillighedens velfærdssamfund</a:t>
            </a:r>
            <a:endParaRPr/>
          </a:p>
        </p:txBody>
      </p:sp>
      <p:pic>
        <p:nvPicPr>
          <p:cNvPr id="55" name="Google Shape;55;p13"/>
          <p:cNvPicPr preferRelativeResize="0"/>
          <p:nvPr/>
        </p:nvPicPr>
        <p:blipFill rotWithShape="1">
          <a:blip r:embed="rId3">
            <a:alphaModFix/>
          </a:blip>
          <a:srcRect b="12601" l="16593" r="16952" t="15719"/>
          <a:stretch/>
        </p:blipFill>
        <p:spPr>
          <a:xfrm>
            <a:off x="986375" y="792600"/>
            <a:ext cx="7171243" cy="4350899"/>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9" name="Shape 59"/>
        <p:cNvGrpSpPr/>
        <p:nvPr/>
      </p:nvGrpSpPr>
      <p:grpSpPr>
        <a:xfrm>
          <a:off x="0" y="0"/>
          <a:ext cx="0" cy="0"/>
          <a:chOff x="0" y="0"/>
          <a:chExt cx="0" cy="0"/>
        </a:xfrm>
      </p:grpSpPr>
      <p:sp>
        <p:nvSpPr>
          <p:cNvPr id="60" name="Google Shape;60;p14"/>
          <p:cNvSpPr txBox="1"/>
          <p:nvPr>
            <p:ph type="ctrTitle"/>
          </p:nvPr>
        </p:nvSpPr>
        <p:spPr>
          <a:xfrm>
            <a:off x="311700" y="956050"/>
            <a:ext cx="4468500" cy="4053900"/>
          </a:xfrm>
          <a:prstGeom prst="rect">
            <a:avLst/>
          </a:prstGeom>
          <a:ln cap="flat" cmpd="sng" w="9525">
            <a:solidFill>
              <a:srgbClr val="EFEFEF"/>
            </a:solidFill>
            <a:prstDash val="solid"/>
            <a:round/>
            <a:headEnd len="sm" w="sm" type="none"/>
            <a:tailEnd len="sm" w="sm" type="none"/>
          </a:ln>
        </p:spPr>
        <p:txBody>
          <a:bodyPr anchorCtr="0" anchor="b" bIns="91425" lIns="91425" spcFirstLastPara="1" rIns="91425" wrap="square" tIns="91425">
            <a:noAutofit/>
          </a:bodyPr>
          <a:lstStyle/>
          <a:p>
            <a:pPr indent="0" lvl="0" marL="0" rtl="0" algn="l">
              <a:spcBef>
                <a:spcPts val="0"/>
              </a:spcBef>
              <a:spcAft>
                <a:spcPts val="0"/>
              </a:spcAft>
              <a:buNone/>
            </a:pPr>
            <a:r>
              <a:rPr lang="da" sz="2000">
                <a:solidFill>
                  <a:srgbClr val="333333"/>
                </a:solidFill>
                <a:highlight>
                  <a:srgbClr val="FFFFFF"/>
                </a:highlight>
              </a:rPr>
              <a:t>Lande har en forskellig vægtning af, hvem der skal levere velfærden. Skal det primært være </a:t>
            </a:r>
            <a:r>
              <a:rPr b="1" lang="da" sz="2000">
                <a:solidFill>
                  <a:srgbClr val="333333"/>
                </a:solidFill>
                <a:highlight>
                  <a:srgbClr val="FFFFFF"/>
                </a:highlight>
              </a:rPr>
              <a:t>staten</a:t>
            </a:r>
            <a:r>
              <a:rPr lang="da" sz="2000">
                <a:solidFill>
                  <a:srgbClr val="333333"/>
                </a:solidFill>
                <a:highlight>
                  <a:srgbClr val="FFFFFF"/>
                </a:highlight>
              </a:rPr>
              <a:t>, </a:t>
            </a:r>
            <a:r>
              <a:rPr b="1" lang="da" sz="2000">
                <a:solidFill>
                  <a:srgbClr val="333333"/>
                </a:solidFill>
                <a:highlight>
                  <a:srgbClr val="FFFFFF"/>
                </a:highlight>
              </a:rPr>
              <a:t>markedet</a:t>
            </a:r>
            <a:r>
              <a:rPr lang="da" sz="2000">
                <a:solidFill>
                  <a:srgbClr val="333333"/>
                </a:solidFill>
                <a:highlight>
                  <a:srgbClr val="FFFFFF"/>
                </a:highlight>
              </a:rPr>
              <a:t> eller </a:t>
            </a:r>
            <a:r>
              <a:rPr b="1" lang="da" sz="2000">
                <a:solidFill>
                  <a:srgbClr val="333333"/>
                </a:solidFill>
                <a:highlight>
                  <a:srgbClr val="FFFFFF"/>
                </a:highlight>
              </a:rPr>
              <a:t>civilsamfundet</a:t>
            </a:r>
            <a:r>
              <a:rPr lang="da" sz="2000">
                <a:solidFill>
                  <a:srgbClr val="333333"/>
                </a:solidFill>
                <a:highlight>
                  <a:srgbClr val="FFFFFF"/>
                </a:highlight>
              </a:rPr>
              <a:t>? Ingen lande kan sige, at én af disse varetager alle velfærdsydelser. Det vil altid være sådan, at både staten, markedet og civilsamfundet leverer velfærdsydelser. Det er en politisk beslutning, hvor meget fx staten skal levere. På den baggrund udfolder der sig nogle forskellige velfærdsmodeller </a:t>
            </a:r>
            <a:endParaRPr sz="2000"/>
          </a:p>
        </p:txBody>
      </p:sp>
      <p:sp>
        <p:nvSpPr>
          <p:cNvPr id="61" name="Google Shape;61;p14"/>
          <p:cNvSpPr txBox="1"/>
          <p:nvPr>
            <p:ph idx="1" type="subTitle"/>
          </p:nvPr>
        </p:nvSpPr>
        <p:spPr>
          <a:xfrm>
            <a:off x="0" y="0"/>
            <a:ext cx="4780200" cy="792600"/>
          </a:xfrm>
          <a:prstGeom prst="rect">
            <a:avLst/>
          </a:prstGeom>
          <a:solidFill>
            <a:srgbClr val="EFEFEF"/>
          </a:solidFill>
        </p:spPr>
        <p:txBody>
          <a:bodyPr anchorCtr="0" anchor="t" bIns="91425" lIns="91425" spcFirstLastPara="1" rIns="91425" wrap="square" tIns="91425">
            <a:normAutofit fontScale="85000" lnSpcReduction="20000"/>
          </a:bodyPr>
          <a:lstStyle/>
          <a:p>
            <a:pPr indent="0" lvl="0" marL="0" rtl="0" algn="ctr">
              <a:spcBef>
                <a:spcPts val="0"/>
              </a:spcBef>
              <a:spcAft>
                <a:spcPts val="0"/>
              </a:spcAft>
              <a:buNone/>
            </a:pPr>
            <a:r>
              <a:rPr lang="da"/>
              <a:t>Hvem kan varetage leveringen af velfærd?</a:t>
            </a:r>
            <a:endParaRPr/>
          </a:p>
        </p:txBody>
      </p:sp>
      <p:pic>
        <p:nvPicPr>
          <p:cNvPr id="62" name="Google Shape;62;p14"/>
          <p:cNvPicPr preferRelativeResize="0"/>
          <p:nvPr/>
        </p:nvPicPr>
        <p:blipFill>
          <a:blip r:embed="rId3">
            <a:alphaModFix/>
          </a:blip>
          <a:stretch>
            <a:fillRect/>
          </a:stretch>
        </p:blipFill>
        <p:spPr>
          <a:xfrm>
            <a:off x="4932600" y="0"/>
            <a:ext cx="4141975" cy="499110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6" name="Shape 66"/>
        <p:cNvGrpSpPr/>
        <p:nvPr/>
      </p:nvGrpSpPr>
      <p:grpSpPr>
        <a:xfrm>
          <a:off x="0" y="0"/>
          <a:ext cx="0" cy="0"/>
          <a:chOff x="0" y="0"/>
          <a:chExt cx="0" cy="0"/>
        </a:xfrm>
      </p:grpSpPr>
      <p:sp>
        <p:nvSpPr>
          <p:cNvPr id="67" name="Google Shape;67;p15"/>
          <p:cNvSpPr txBox="1"/>
          <p:nvPr>
            <p:ph idx="1" type="subTitle"/>
          </p:nvPr>
        </p:nvSpPr>
        <p:spPr>
          <a:xfrm>
            <a:off x="0" y="0"/>
            <a:ext cx="9144000" cy="792600"/>
          </a:xfrm>
          <a:prstGeom prst="rect">
            <a:avLst/>
          </a:prstGeom>
          <a:solidFill>
            <a:srgbClr val="EFEFEF"/>
          </a:solidFill>
        </p:spPr>
        <p:txBody>
          <a:bodyPr anchorCtr="0" anchor="t" bIns="91425" lIns="91425" spcFirstLastPara="1" rIns="91425" wrap="square" tIns="91425">
            <a:normAutofit/>
          </a:bodyPr>
          <a:lstStyle/>
          <a:p>
            <a:pPr indent="0" lvl="0" marL="0" rtl="0" algn="ctr">
              <a:spcBef>
                <a:spcPts val="0"/>
              </a:spcBef>
              <a:spcAft>
                <a:spcPts val="0"/>
              </a:spcAft>
              <a:buNone/>
            </a:pPr>
            <a:r>
              <a:rPr lang="da"/>
              <a:t>Når staten levere velfærden</a:t>
            </a:r>
            <a:endParaRPr/>
          </a:p>
        </p:txBody>
      </p:sp>
      <p:sp>
        <p:nvSpPr>
          <p:cNvPr id="68" name="Google Shape;68;p15"/>
          <p:cNvSpPr txBox="1"/>
          <p:nvPr/>
        </p:nvSpPr>
        <p:spPr>
          <a:xfrm>
            <a:off x="133525" y="913325"/>
            <a:ext cx="8829000" cy="4230000"/>
          </a:xfrm>
          <a:prstGeom prst="rect">
            <a:avLst/>
          </a:prstGeom>
          <a:noFill/>
          <a:ln cap="flat" cmpd="sng" w="9525">
            <a:solidFill>
              <a:srgbClr val="EFEFEF"/>
            </a:solidFill>
            <a:prstDash val="solid"/>
            <a:round/>
            <a:headEnd len="sm" w="sm" type="none"/>
            <a:tailEnd len="sm" w="sm" type="none"/>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da" sz="1200">
                <a:solidFill>
                  <a:schemeClr val="dk1"/>
                </a:solidFill>
                <a:highlight>
                  <a:srgbClr val="FFFFFF"/>
                </a:highlight>
              </a:rPr>
              <a:t>Historikeren Asa Briggs beskriver velfærdsstaten som: </a:t>
            </a:r>
            <a:r>
              <a:rPr i="1" lang="da" sz="1200">
                <a:solidFill>
                  <a:schemeClr val="dk1"/>
                </a:solidFill>
                <a:highlight>
                  <a:srgbClr val="FFFFFF"/>
                </a:highlight>
              </a:rPr>
              <a:t>“En stat, hvor organiseret magt er anvendt (via den politiske proces og den offentlige administration) til at modificere markedskræfterne.”</a:t>
            </a:r>
            <a:endParaRPr i="1" sz="1200">
              <a:solidFill>
                <a:schemeClr val="dk1"/>
              </a:solidFill>
              <a:highlight>
                <a:srgbClr val="FFFFFF"/>
              </a:highlight>
            </a:endParaRPr>
          </a:p>
          <a:p>
            <a:pPr indent="0" lvl="0" marL="0" rtl="0" algn="l">
              <a:lnSpc>
                <a:spcPct val="115000"/>
              </a:lnSpc>
              <a:spcBef>
                <a:spcPts val="1900"/>
              </a:spcBef>
              <a:spcAft>
                <a:spcPts val="0"/>
              </a:spcAft>
              <a:buNone/>
            </a:pPr>
            <a:r>
              <a:rPr lang="da" sz="1200">
                <a:solidFill>
                  <a:schemeClr val="dk1"/>
                </a:solidFill>
                <a:highlight>
                  <a:srgbClr val="FFFFFF"/>
                </a:highlight>
              </a:rPr>
              <a:t>Hun specificerer det ved at beskrive, hvordan staten på tre grundlæggende måder modificerer markedet:</a:t>
            </a:r>
            <a:endParaRPr sz="1200">
              <a:solidFill>
                <a:schemeClr val="dk1"/>
              </a:solidFill>
              <a:highlight>
                <a:srgbClr val="FFFFFF"/>
              </a:highlight>
            </a:endParaRPr>
          </a:p>
          <a:p>
            <a:pPr indent="-304800" lvl="0" marL="457200" rtl="0" algn="l">
              <a:lnSpc>
                <a:spcPct val="115000"/>
              </a:lnSpc>
              <a:spcBef>
                <a:spcPts val="1900"/>
              </a:spcBef>
              <a:spcAft>
                <a:spcPts val="0"/>
              </a:spcAft>
              <a:buClr>
                <a:schemeClr val="dk1"/>
              </a:buClr>
              <a:buSzPts val="1200"/>
              <a:buAutoNum type="arabicPeriod"/>
            </a:pPr>
            <a:r>
              <a:rPr lang="da" sz="1200">
                <a:solidFill>
                  <a:schemeClr val="dk1"/>
                </a:solidFill>
                <a:highlight>
                  <a:srgbClr val="FFFFFF"/>
                </a:highlight>
              </a:rPr>
              <a:t>Ved at garantere individer og familien en minimumsindkomst (fx ved dagpenge eller kontanthjælp i tilfælde af arbejdsløshed).</a:t>
            </a:r>
            <a:endParaRPr sz="1200">
              <a:solidFill>
                <a:schemeClr val="dk1"/>
              </a:solidFill>
              <a:highlight>
                <a:srgbClr val="FFFFFF"/>
              </a:highlight>
            </a:endParaRPr>
          </a:p>
          <a:p>
            <a:pPr indent="-304800" lvl="0" marL="457200" rtl="0" algn="l">
              <a:lnSpc>
                <a:spcPct val="115000"/>
              </a:lnSpc>
              <a:spcBef>
                <a:spcPts val="0"/>
              </a:spcBef>
              <a:spcAft>
                <a:spcPts val="0"/>
              </a:spcAft>
              <a:buClr>
                <a:schemeClr val="dk1"/>
              </a:buClr>
              <a:buSzPts val="1200"/>
              <a:buAutoNum type="arabicPeriod"/>
            </a:pPr>
            <a:r>
              <a:rPr lang="da" sz="1200">
                <a:solidFill>
                  <a:schemeClr val="dk1"/>
                </a:solidFill>
                <a:highlight>
                  <a:srgbClr val="FFFFFF"/>
                </a:highlight>
              </a:rPr>
              <a:t>Ved at sikre et socialt sikkerhedsnet ved pludselig sygdom, invaliditet eller lignende (fx gennem sygedagpenge eller invalidepension).</a:t>
            </a:r>
            <a:endParaRPr sz="1200">
              <a:solidFill>
                <a:schemeClr val="dk1"/>
              </a:solidFill>
              <a:highlight>
                <a:srgbClr val="FFFFFF"/>
              </a:highlight>
            </a:endParaRPr>
          </a:p>
          <a:p>
            <a:pPr indent="-304800" lvl="0" marL="457200" rtl="0" algn="l">
              <a:lnSpc>
                <a:spcPct val="115000"/>
              </a:lnSpc>
              <a:spcBef>
                <a:spcPts val="0"/>
              </a:spcBef>
              <a:spcAft>
                <a:spcPts val="0"/>
              </a:spcAft>
              <a:buClr>
                <a:schemeClr val="dk1"/>
              </a:buClr>
              <a:buSzPts val="1200"/>
              <a:buAutoNum type="arabicPeriod"/>
            </a:pPr>
            <a:r>
              <a:rPr lang="da" sz="1200">
                <a:solidFill>
                  <a:schemeClr val="dk1"/>
                </a:solidFill>
                <a:highlight>
                  <a:srgbClr val="FFFFFF"/>
                </a:highlight>
              </a:rPr>
              <a:t>Ved at levere skattefinansierede ydelser til borgerne (fx uddannelse, lægehjælp og folkepension).</a:t>
            </a:r>
            <a:endParaRPr sz="1200">
              <a:solidFill>
                <a:schemeClr val="dk1"/>
              </a:solidFill>
              <a:highlight>
                <a:srgbClr val="FFFFFF"/>
              </a:highlight>
            </a:endParaRPr>
          </a:p>
          <a:p>
            <a:pPr indent="0" lvl="0" marL="0" rtl="0" algn="l">
              <a:lnSpc>
                <a:spcPct val="115000"/>
              </a:lnSpc>
              <a:spcBef>
                <a:spcPts val="3100"/>
              </a:spcBef>
              <a:spcAft>
                <a:spcPts val="0"/>
              </a:spcAft>
              <a:buNone/>
            </a:pPr>
            <a:r>
              <a:rPr lang="da" sz="1200">
                <a:solidFill>
                  <a:schemeClr val="dk1"/>
                </a:solidFill>
                <a:highlight>
                  <a:srgbClr val="FFFFFF"/>
                </a:highlight>
              </a:rPr>
              <a:t>Velfærdsstaten </a:t>
            </a:r>
            <a:r>
              <a:rPr b="1" lang="da" sz="1200">
                <a:solidFill>
                  <a:schemeClr val="dk1"/>
                </a:solidFill>
                <a:highlight>
                  <a:srgbClr val="FFFFFF"/>
                </a:highlight>
              </a:rPr>
              <a:t>omfordeler</a:t>
            </a:r>
            <a:r>
              <a:rPr lang="da" sz="1200">
                <a:solidFill>
                  <a:schemeClr val="dk1"/>
                </a:solidFill>
                <a:highlight>
                  <a:srgbClr val="FFFFFF"/>
                </a:highlight>
              </a:rPr>
              <a:t> goder i samfundet. Det sker vertikalt, og det sker horisontalt. Den </a:t>
            </a:r>
            <a:r>
              <a:rPr b="1" lang="da" sz="1200">
                <a:solidFill>
                  <a:schemeClr val="dk1"/>
                </a:solidFill>
                <a:highlight>
                  <a:srgbClr val="FFFFFF"/>
                </a:highlight>
              </a:rPr>
              <a:t>vertikale omfordeling</a:t>
            </a:r>
            <a:r>
              <a:rPr lang="da" sz="1200">
                <a:solidFill>
                  <a:schemeClr val="dk1"/>
                </a:solidFill>
                <a:highlight>
                  <a:srgbClr val="FFFFFF"/>
                </a:highlight>
              </a:rPr>
              <a:t> handler om at omfordele fra rig til fattig. I Danmark sker den vertikale omfordeling fortrinsvis gennem vores progressive skattesystem, hvor du betaler mere i skat, jo mere du tjener. Her vil de mere velhavende betale mere i skat end dem, der ikke tjener så meget. Den </a:t>
            </a:r>
            <a:r>
              <a:rPr b="1" lang="da" sz="1200">
                <a:solidFill>
                  <a:schemeClr val="dk1"/>
                </a:solidFill>
                <a:highlight>
                  <a:srgbClr val="FFFFFF"/>
                </a:highlight>
              </a:rPr>
              <a:t>horisontale omfordeling</a:t>
            </a:r>
            <a:r>
              <a:rPr lang="da" sz="1200">
                <a:solidFill>
                  <a:schemeClr val="dk1"/>
                </a:solidFill>
                <a:highlight>
                  <a:srgbClr val="FFFFFF"/>
                </a:highlight>
              </a:rPr>
              <a:t> handler om den omfordeling, der sker gennem et livsforløb. Som ung vil man opleve at modtage meget fra staten (fx gratis skolegang, SU, boligstøtte), hvorimod du senere i den arbejdsdygtige alder sandsynligvis vil være en stor bidragsyder til velfærdsstaten gennem skat.</a:t>
            </a:r>
            <a:endParaRPr sz="1200">
              <a:solidFill>
                <a:schemeClr val="dk1"/>
              </a:solidFill>
              <a:highlight>
                <a:srgbClr val="FFFFFF"/>
              </a:highlight>
            </a:endParaRPr>
          </a:p>
          <a:p>
            <a:pPr indent="0" lvl="0" marL="0" rtl="0" algn="l">
              <a:lnSpc>
                <a:spcPct val="115000"/>
              </a:lnSpc>
              <a:spcBef>
                <a:spcPts val="0"/>
              </a:spcBef>
              <a:spcAft>
                <a:spcPts val="0"/>
              </a:spcAft>
              <a:buClr>
                <a:schemeClr val="dk1"/>
              </a:buClr>
              <a:buSzPts val="1100"/>
              <a:buFont typeface="Arial"/>
              <a:buNone/>
            </a:pPr>
            <a:r>
              <a:t/>
            </a:r>
            <a:endParaRPr i="1" sz="1200">
              <a:solidFill>
                <a:schemeClr val="dk1"/>
              </a:solidFill>
              <a:highlight>
                <a:srgbClr val="FFFFFF"/>
              </a:highlight>
            </a:endParaRPr>
          </a:p>
          <a:p>
            <a:pPr indent="0" lvl="0" marL="0" rtl="0" algn="l">
              <a:spcBef>
                <a:spcPts val="0"/>
              </a:spcBef>
              <a:spcAft>
                <a:spcPts val="0"/>
              </a:spcAft>
              <a:buNone/>
            </a:pPr>
            <a:r>
              <a:t/>
            </a:r>
            <a:endParaRPr sz="1200">
              <a:solidFill>
                <a:schemeClr val="dk1"/>
              </a:solidFill>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2" name="Shape 72"/>
        <p:cNvGrpSpPr/>
        <p:nvPr/>
      </p:nvGrpSpPr>
      <p:grpSpPr>
        <a:xfrm>
          <a:off x="0" y="0"/>
          <a:ext cx="0" cy="0"/>
          <a:chOff x="0" y="0"/>
          <a:chExt cx="0" cy="0"/>
        </a:xfrm>
      </p:grpSpPr>
      <p:sp>
        <p:nvSpPr>
          <p:cNvPr id="73" name="Google Shape;73;p16"/>
          <p:cNvSpPr txBox="1"/>
          <p:nvPr>
            <p:ph idx="1" type="subTitle"/>
          </p:nvPr>
        </p:nvSpPr>
        <p:spPr>
          <a:xfrm>
            <a:off x="0" y="0"/>
            <a:ext cx="9144000" cy="792600"/>
          </a:xfrm>
          <a:prstGeom prst="rect">
            <a:avLst/>
          </a:prstGeom>
          <a:solidFill>
            <a:srgbClr val="EFEFEF"/>
          </a:solidFill>
        </p:spPr>
        <p:txBody>
          <a:bodyPr anchorCtr="0" anchor="t" bIns="91425" lIns="91425" spcFirstLastPara="1" rIns="91425" wrap="square" tIns="91425">
            <a:normAutofit/>
          </a:bodyPr>
          <a:lstStyle/>
          <a:p>
            <a:pPr indent="0" lvl="0" marL="0" rtl="0" algn="ctr">
              <a:spcBef>
                <a:spcPts val="0"/>
              </a:spcBef>
              <a:spcAft>
                <a:spcPts val="0"/>
              </a:spcAft>
              <a:buNone/>
            </a:pPr>
            <a:r>
              <a:rPr lang="da"/>
              <a:t>Kritik af når </a:t>
            </a:r>
            <a:r>
              <a:rPr lang="da"/>
              <a:t>staten levere velfærden</a:t>
            </a:r>
            <a:endParaRPr/>
          </a:p>
        </p:txBody>
      </p:sp>
      <p:sp>
        <p:nvSpPr>
          <p:cNvPr id="74" name="Google Shape;74;p16"/>
          <p:cNvSpPr txBox="1"/>
          <p:nvPr/>
        </p:nvSpPr>
        <p:spPr>
          <a:xfrm>
            <a:off x="0" y="913325"/>
            <a:ext cx="6062100" cy="4230000"/>
          </a:xfrm>
          <a:prstGeom prst="rect">
            <a:avLst/>
          </a:prstGeom>
          <a:noFill/>
          <a:ln cap="flat" cmpd="sng" w="9525">
            <a:solidFill>
              <a:srgbClr val="EFEFEF"/>
            </a:solidFill>
            <a:prstDash val="solid"/>
            <a:round/>
            <a:headEnd len="sm" w="sm" type="none"/>
            <a:tailEnd len="sm" w="sm" type="none"/>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da" sz="1200">
                <a:solidFill>
                  <a:srgbClr val="333333"/>
                </a:solidFill>
                <a:highlight>
                  <a:srgbClr val="FFFFFF"/>
                </a:highlight>
              </a:rPr>
              <a:t>Én af de mest kendte kritikere af den universelle velfærdsmodel er den tyske filosof og sociolog Jürgen Habermas. Habermas argumenterer for, at der er sket en udvikling, hvor staten og markedet mere og mere har taget over for civilsamfundet. Han bruger begreber systemverden (staten og markedet) og livsverden (civilsamfundet) til at forklare udviklingen.</a:t>
            </a:r>
            <a:endParaRPr sz="1200">
              <a:solidFill>
                <a:srgbClr val="333333"/>
              </a:solidFill>
              <a:highlight>
                <a:srgbClr val="FFFFFF"/>
              </a:highlight>
            </a:endParaRPr>
          </a:p>
          <a:p>
            <a:pPr indent="0" lvl="0" marL="0" rtl="0" algn="l">
              <a:lnSpc>
                <a:spcPct val="115000"/>
              </a:lnSpc>
              <a:spcBef>
                <a:spcPts val="0"/>
              </a:spcBef>
              <a:spcAft>
                <a:spcPts val="0"/>
              </a:spcAft>
              <a:buNone/>
            </a:pPr>
            <a:r>
              <a:t/>
            </a:r>
            <a:endParaRPr sz="1200">
              <a:solidFill>
                <a:srgbClr val="333333"/>
              </a:solidFill>
              <a:highlight>
                <a:srgbClr val="FFFFFF"/>
              </a:highlight>
            </a:endParaRPr>
          </a:p>
          <a:p>
            <a:pPr indent="0" lvl="0" marL="0" rtl="0" algn="l">
              <a:lnSpc>
                <a:spcPct val="115000"/>
              </a:lnSpc>
              <a:spcBef>
                <a:spcPts val="0"/>
              </a:spcBef>
              <a:spcAft>
                <a:spcPts val="0"/>
              </a:spcAft>
              <a:buNone/>
            </a:pPr>
            <a:r>
              <a:rPr lang="da" sz="1200">
                <a:solidFill>
                  <a:srgbClr val="333333"/>
                </a:solidFill>
                <a:highlight>
                  <a:srgbClr val="FFFFFF"/>
                </a:highlight>
              </a:rPr>
              <a:t>Som det er visualiseret med den stiplede linje i figuren, argumenterer Habermas for, at vi i dag ser en situation, hvor systemverdenen med sin </a:t>
            </a:r>
            <a:r>
              <a:rPr b="1" lang="da" sz="1200">
                <a:solidFill>
                  <a:srgbClr val="333333"/>
                </a:solidFill>
                <a:highlight>
                  <a:srgbClr val="FFFFFF"/>
                </a:highlight>
              </a:rPr>
              <a:t>målrationalitet</a:t>
            </a:r>
            <a:r>
              <a:rPr lang="da" sz="1200">
                <a:solidFill>
                  <a:srgbClr val="333333"/>
                </a:solidFill>
                <a:highlight>
                  <a:srgbClr val="FFFFFF"/>
                </a:highlight>
              </a:rPr>
              <a:t> (penge, magt og effektivitet) har koloniseret livsverdenen. Med dette mener Habermas, at ikke nok med, at staten fx i større og større udstrækning har overtaget omsorgen af de gamle og pasningen af de små, den gør det også på en mere og mere effektiv måde, så det ikke er omsorgen, der er i fokus, men hvor hurtigt og effektivt omsorgen kan gøres. Ifølge Habermas er disse procedurer et udtryk for en stigende </a:t>
            </a:r>
            <a:r>
              <a:rPr b="1" lang="da" sz="1200">
                <a:solidFill>
                  <a:srgbClr val="333333"/>
                </a:solidFill>
                <a:highlight>
                  <a:srgbClr val="FFFFFF"/>
                </a:highlight>
              </a:rPr>
              <a:t>bureaukratisering</a:t>
            </a:r>
            <a:r>
              <a:rPr lang="da" sz="1200">
                <a:solidFill>
                  <a:srgbClr val="333333"/>
                </a:solidFill>
                <a:highlight>
                  <a:srgbClr val="FFFFFF"/>
                </a:highlight>
              </a:rPr>
              <a:t> af velfærdsstaten, men samtidig også en </a:t>
            </a:r>
            <a:r>
              <a:rPr b="1" lang="da" sz="1200">
                <a:solidFill>
                  <a:srgbClr val="333333"/>
                </a:solidFill>
                <a:highlight>
                  <a:srgbClr val="FFFFFF"/>
                </a:highlight>
              </a:rPr>
              <a:t>monetarisering</a:t>
            </a:r>
            <a:r>
              <a:rPr lang="da" sz="1200">
                <a:solidFill>
                  <a:srgbClr val="333333"/>
                </a:solidFill>
                <a:highlight>
                  <a:srgbClr val="FFFFFF"/>
                </a:highlight>
              </a:rPr>
              <a:t>, hvor dens ydelse konstant måles i kroner og ører. Habermas mener, at borgere med behov for hjælp i stor udstrækning behandles som klienter snarere end som mennesker, hvorved de menneskelige relationer og værdier sættes i baggrunden, og systemets </a:t>
            </a:r>
            <a:r>
              <a:rPr b="1" lang="da" sz="1200">
                <a:solidFill>
                  <a:srgbClr val="333333"/>
                </a:solidFill>
                <a:highlight>
                  <a:srgbClr val="FFFFFF"/>
                </a:highlight>
              </a:rPr>
              <a:t>målrationalitet</a:t>
            </a:r>
            <a:r>
              <a:rPr lang="da" sz="1200">
                <a:solidFill>
                  <a:srgbClr val="333333"/>
                </a:solidFill>
                <a:highlight>
                  <a:srgbClr val="FFFFFF"/>
                </a:highlight>
              </a:rPr>
              <a:t> i forgrunden. Han udtrykker dette som </a:t>
            </a:r>
            <a:r>
              <a:rPr b="1" lang="da" sz="1200">
                <a:solidFill>
                  <a:srgbClr val="333333"/>
                </a:solidFill>
                <a:highlight>
                  <a:srgbClr val="FFFFFF"/>
                </a:highlight>
              </a:rPr>
              <a:t>systemets kolonisering af livsverden</a:t>
            </a:r>
            <a:r>
              <a:rPr lang="da" sz="1200">
                <a:solidFill>
                  <a:srgbClr val="333333"/>
                </a:solidFill>
                <a:highlight>
                  <a:srgbClr val="FFFFFF"/>
                </a:highlight>
              </a:rPr>
              <a:t>.</a:t>
            </a:r>
            <a:endParaRPr sz="1200">
              <a:solidFill>
                <a:srgbClr val="333333"/>
              </a:solidFill>
              <a:highlight>
                <a:srgbClr val="FFFFFF"/>
              </a:highlight>
            </a:endParaRPr>
          </a:p>
          <a:p>
            <a:pPr indent="-228600" lvl="0" marL="457200" rtl="0" algn="l">
              <a:lnSpc>
                <a:spcPct val="115000"/>
              </a:lnSpc>
              <a:spcBef>
                <a:spcPts val="0"/>
              </a:spcBef>
              <a:spcAft>
                <a:spcPts val="0"/>
              </a:spcAft>
              <a:buClr>
                <a:srgbClr val="333333"/>
              </a:buClr>
              <a:buSzPts val="1200"/>
              <a:buNone/>
            </a:pPr>
            <a:r>
              <a:t/>
            </a:r>
            <a:endParaRPr sz="1200">
              <a:solidFill>
                <a:srgbClr val="333333"/>
              </a:solidFill>
              <a:highlight>
                <a:srgbClr val="FFFFFF"/>
              </a:highlight>
            </a:endParaRPr>
          </a:p>
          <a:p>
            <a:pPr indent="0" lvl="0" marL="0" rtl="0" algn="l">
              <a:lnSpc>
                <a:spcPct val="115000"/>
              </a:lnSpc>
              <a:spcBef>
                <a:spcPts val="0"/>
              </a:spcBef>
              <a:spcAft>
                <a:spcPts val="0"/>
              </a:spcAft>
              <a:buNone/>
            </a:pPr>
            <a:r>
              <a:t/>
            </a:r>
            <a:endParaRPr sz="1200">
              <a:solidFill>
                <a:schemeClr val="dk1"/>
              </a:solidFill>
              <a:highlight>
                <a:srgbClr val="FFFFFF"/>
              </a:highlight>
            </a:endParaRPr>
          </a:p>
          <a:p>
            <a:pPr indent="0" lvl="0" marL="0" rtl="0" algn="l">
              <a:spcBef>
                <a:spcPts val="0"/>
              </a:spcBef>
              <a:spcAft>
                <a:spcPts val="0"/>
              </a:spcAft>
              <a:buNone/>
            </a:pPr>
            <a:r>
              <a:t/>
            </a:r>
            <a:endParaRPr sz="1200">
              <a:solidFill>
                <a:schemeClr val="dk1"/>
              </a:solidFill>
            </a:endParaRPr>
          </a:p>
        </p:txBody>
      </p:sp>
      <p:pic>
        <p:nvPicPr>
          <p:cNvPr id="75" name="Google Shape;75;p16"/>
          <p:cNvPicPr preferRelativeResize="0"/>
          <p:nvPr/>
        </p:nvPicPr>
        <p:blipFill rotWithShape="1">
          <a:blip r:embed="rId3">
            <a:alphaModFix/>
          </a:blip>
          <a:srcRect b="0" l="17258" r="11041" t="0"/>
          <a:stretch/>
        </p:blipFill>
        <p:spPr>
          <a:xfrm>
            <a:off x="6062100" y="913325"/>
            <a:ext cx="3156675" cy="2769287"/>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9" name="Shape 79"/>
        <p:cNvGrpSpPr/>
        <p:nvPr/>
      </p:nvGrpSpPr>
      <p:grpSpPr>
        <a:xfrm>
          <a:off x="0" y="0"/>
          <a:ext cx="0" cy="0"/>
          <a:chOff x="0" y="0"/>
          <a:chExt cx="0" cy="0"/>
        </a:xfrm>
      </p:grpSpPr>
      <p:sp>
        <p:nvSpPr>
          <p:cNvPr id="80" name="Google Shape;80;p17"/>
          <p:cNvSpPr txBox="1"/>
          <p:nvPr>
            <p:ph idx="1" type="subTitle"/>
          </p:nvPr>
        </p:nvSpPr>
        <p:spPr>
          <a:xfrm>
            <a:off x="0" y="0"/>
            <a:ext cx="9144000" cy="792600"/>
          </a:xfrm>
          <a:prstGeom prst="rect">
            <a:avLst/>
          </a:prstGeom>
          <a:solidFill>
            <a:srgbClr val="EFEFEF"/>
          </a:solidFill>
        </p:spPr>
        <p:txBody>
          <a:bodyPr anchorCtr="0" anchor="t" bIns="91425" lIns="91425" spcFirstLastPara="1" rIns="91425" wrap="square" tIns="91425">
            <a:normAutofit/>
          </a:bodyPr>
          <a:lstStyle/>
          <a:p>
            <a:pPr indent="0" lvl="0" marL="0" rtl="0" algn="ctr">
              <a:spcBef>
                <a:spcPts val="0"/>
              </a:spcBef>
              <a:spcAft>
                <a:spcPts val="0"/>
              </a:spcAft>
              <a:buNone/>
            </a:pPr>
            <a:r>
              <a:rPr lang="da"/>
              <a:t>Når civilsamfundet levere velfærden</a:t>
            </a:r>
            <a:endParaRPr/>
          </a:p>
        </p:txBody>
      </p:sp>
      <p:sp>
        <p:nvSpPr>
          <p:cNvPr id="81" name="Google Shape;81;p17"/>
          <p:cNvSpPr txBox="1"/>
          <p:nvPr/>
        </p:nvSpPr>
        <p:spPr>
          <a:xfrm>
            <a:off x="133525" y="913325"/>
            <a:ext cx="8829000" cy="2238000"/>
          </a:xfrm>
          <a:prstGeom prst="rect">
            <a:avLst/>
          </a:prstGeom>
          <a:noFill/>
          <a:ln cap="flat" cmpd="sng" w="9525">
            <a:solidFill>
              <a:srgbClr val="EFEFEF"/>
            </a:solidFill>
            <a:prstDash val="solid"/>
            <a:round/>
            <a:headEnd len="sm" w="sm" type="none"/>
            <a:tailEnd len="sm" w="sm" type="none"/>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da" sz="1300">
                <a:solidFill>
                  <a:schemeClr val="dk1"/>
                </a:solidFill>
                <a:highlight>
                  <a:srgbClr val="FFFFFF"/>
                </a:highlight>
              </a:rPr>
              <a:t>Ikke alle lande en så omfavnende velfærdsstat som den danske. Men hvem tager så over, hvis staten ikke levere? Et bud kan være civilsamfundet. </a:t>
            </a:r>
            <a:endParaRPr sz="1300">
              <a:solidFill>
                <a:schemeClr val="dk1"/>
              </a:solidFill>
              <a:highlight>
                <a:srgbClr val="FFFFFF"/>
              </a:highlight>
            </a:endParaRPr>
          </a:p>
          <a:p>
            <a:pPr indent="0" lvl="0" marL="0" rtl="0" algn="l">
              <a:lnSpc>
                <a:spcPct val="115000"/>
              </a:lnSpc>
              <a:spcBef>
                <a:spcPts val="0"/>
              </a:spcBef>
              <a:spcAft>
                <a:spcPts val="0"/>
              </a:spcAft>
              <a:buNone/>
            </a:pPr>
            <a:r>
              <a:rPr b="1" lang="da" sz="1300">
                <a:solidFill>
                  <a:schemeClr val="dk1"/>
                </a:solidFill>
                <a:highlight>
                  <a:srgbClr val="FFFFFF"/>
                </a:highlight>
              </a:rPr>
              <a:t>Definition:</a:t>
            </a:r>
            <a:r>
              <a:rPr lang="da" sz="1300">
                <a:solidFill>
                  <a:schemeClr val="dk1"/>
                </a:solidFill>
                <a:highlight>
                  <a:srgbClr val="FFFFFF"/>
                </a:highlight>
              </a:rPr>
              <a:t> Civilsamfundet dækker over det sociale og politiske liv uden for privatsfæren, hvor borgere aktivt mødes (fysisk eller virtuelt) om interesser og i fællesskaber bidrager til forandring.</a:t>
            </a:r>
            <a:endParaRPr sz="1300">
              <a:solidFill>
                <a:schemeClr val="dk1"/>
              </a:solidFill>
              <a:highlight>
                <a:srgbClr val="FFFFFF"/>
              </a:highlight>
            </a:endParaRPr>
          </a:p>
          <a:p>
            <a:pPr indent="0" lvl="0" marL="0" rtl="0" algn="l">
              <a:lnSpc>
                <a:spcPct val="115000"/>
              </a:lnSpc>
              <a:spcBef>
                <a:spcPts val="0"/>
              </a:spcBef>
              <a:spcAft>
                <a:spcPts val="0"/>
              </a:spcAft>
              <a:buNone/>
            </a:pPr>
            <a:r>
              <a:rPr lang="da" sz="1300">
                <a:solidFill>
                  <a:schemeClr val="dk1"/>
                </a:solidFill>
                <a:highlight>
                  <a:srgbClr val="FFFFFF"/>
                </a:highlight>
              </a:rPr>
              <a:t>I praksis udgør civilsamfundsbegrebet en samlet betegnelse for en række aktører, organiseringer og initiativer. Det kan fx være foreninger, fonde, selvejende institutioner, fodboldklubber, interesse- og brugerorganisationer samt mere uformelle netværk og sociale bevægelser. </a:t>
            </a:r>
            <a:endParaRPr sz="1300">
              <a:solidFill>
                <a:schemeClr val="dk1"/>
              </a:solidFill>
              <a:highlight>
                <a:srgbClr val="FFFFFF"/>
              </a:highlight>
            </a:endParaRPr>
          </a:p>
          <a:p>
            <a:pPr indent="0" lvl="0" marL="0" rtl="0" algn="l">
              <a:lnSpc>
                <a:spcPct val="115000"/>
              </a:lnSpc>
              <a:spcBef>
                <a:spcPts val="0"/>
              </a:spcBef>
              <a:spcAft>
                <a:spcPts val="0"/>
              </a:spcAft>
              <a:buNone/>
            </a:pPr>
            <a:r>
              <a:rPr lang="da" sz="1300">
                <a:solidFill>
                  <a:schemeClr val="dk1"/>
                </a:solidFill>
                <a:highlight>
                  <a:srgbClr val="FFFFFF"/>
                </a:highlight>
              </a:rPr>
              <a:t>Civilsamfundet rummer både den frivillige sektor og det frivillige sociale område</a:t>
            </a:r>
            <a:endParaRPr sz="1300">
              <a:solidFill>
                <a:schemeClr val="dk1"/>
              </a:solidFill>
              <a:highlight>
                <a:srgbClr val="FFFFFF"/>
              </a:highlight>
            </a:endParaRPr>
          </a:p>
          <a:p>
            <a:pPr indent="0" lvl="0" marL="0" rtl="0" algn="l">
              <a:lnSpc>
                <a:spcPct val="115000"/>
              </a:lnSpc>
              <a:spcBef>
                <a:spcPts val="0"/>
              </a:spcBef>
              <a:spcAft>
                <a:spcPts val="0"/>
              </a:spcAft>
              <a:buNone/>
            </a:pPr>
            <a:r>
              <a:t/>
            </a:r>
            <a:endParaRPr sz="1300">
              <a:solidFill>
                <a:schemeClr val="dk1"/>
              </a:solidFill>
              <a:highlight>
                <a:srgbClr val="FFFFFF"/>
              </a:highlight>
            </a:endParaRPr>
          </a:p>
          <a:p>
            <a:pPr indent="0" lvl="0" marL="0" rtl="0" algn="l">
              <a:lnSpc>
                <a:spcPct val="115000"/>
              </a:lnSpc>
              <a:spcBef>
                <a:spcPts val="0"/>
              </a:spcBef>
              <a:spcAft>
                <a:spcPts val="0"/>
              </a:spcAft>
              <a:buNone/>
            </a:pPr>
            <a:r>
              <a:t/>
            </a:r>
            <a:endParaRPr sz="1300">
              <a:solidFill>
                <a:schemeClr val="dk1"/>
              </a:solidFill>
              <a:highlight>
                <a:srgbClr val="FFFFFF"/>
              </a:highlight>
            </a:endParaRPr>
          </a:p>
          <a:p>
            <a:pPr indent="0" lvl="0" marL="0" rtl="0" algn="l">
              <a:lnSpc>
                <a:spcPct val="115000"/>
              </a:lnSpc>
              <a:spcBef>
                <a:spcPts val="0"/>
              </a:spcBef>
              <a:spcAft>
                <a:spcPts val="0"/>
              </a:spcAft>
              <a:buNone/>
            </a:pPr>
            <a:r>
              <a:t/>
            </a:r>
            <a:endParaRPr sz="1300">
              <a:solidFill>
                <a:schemeClr val="dk1"/>
              </a:solidFill>
              <a:highlight>
                <a:srgbClr val="FFFFFF"/>
              </a:highlight>
            </a:endParaRPr>
          </a:p>
          <a:p>
            <a:pPr indent="0" lvl="0" marL="0" rtl="0" algn="l">
              <a:lnSpc>
                <a:spcPct val="115000"/>
              </a:lnSpc>
              <a:spcBef>
                <a:spcPts val="0"/>
              </a:spcBef>
              <a:spcAft>
                <a:spcPts val="0"/>
              </a:spcAft>
              <a:buNone/>
            </a:pPr>
            <a:r>
              <a:rPr lang="da" sz="1300">
                <a:solidFill>
                  <a:schemeClr val="dk1"/>
                </a:solidFill>
                <a:highlight>
                  <a:srgbClr val="FFFFFF"/>
                </a:highlight>
              </a:rPr>
              <a:t> </a:t>
            </a:r>
            <a:endParaRPr sz="1200">
              <a:solidFill>
                <a:schemeClr val="dk1"/>
              </a:solidFill>
              <a:highlight>
                <a:srgbClr val="FFFFFF"/>
              </a:highlight>
            </a:endParaRPr>
          </a:p>
          <a:p>
            <a:pPr indent="0" lvl="0" marL="0" rtl="0" algn="l">
              <a:lnSpc>
                <a:spcPct val="115000"/>
              </a:lnSpc>
              <a:spcBef>
                <a:spcPts val="0"/>
              </a:spcBef>
              <a:spcAft>
                <a:spcPts val="0"/>
              </a:spcAft>
              <a:buNone/>
            </a:pPr>
            <a:r>
              <a:t/>
            </a:r>
            <a:endParaRPr sz="1200">
              <a:solidFill>
                <a:schemeClr val="dk1"/>
              </a:solidFill>
              <a:highlight>
                <a:srgbClr val="FFFFFF"/>
              </a:highlight>
            </a:endParaRPr>
          </a:p>
          <a:p>
            <a:pPr indent="0" lvl="0" marL="0" rtl="0" algn="l">
              <a:lnSpc>
                <a:spcPct val="115000"/>
              </a:lnSpc>
              <a:spcBef>
                <a:spcPts val="0"/>
              </a:spcBef>
              <a:spcAft>
                <a:spcPts val="0"/>
              </a:spcAft>
              <a:buNone/>
            </a:pPr>
            <a:r>
              <a:t/>
            </a:r>
            <a:endParaRPr sz="1200">
              <a:solidFill>
                <a:schemeClr val="dk1"/>
              </a:solidFill>
              <a:highlight>
                <a:srgbClr val="FFFFFF"/>
              </a:highlight>
            </a:endParaRPr>
          </a:p>
          <a:p>
            <a:pPr indent="0" lvl="0" marL="0" rtl="0" algn="l">
              <a:spcBef>
                <a:spcPts val="0"/>
              </a:spcBef>
              <a:spcAft>
                <a:spcPts val="0"/>
              </a:spcAft>
              <a:buNone/>
            </a:pPr>
            <a:r>
              <a:t/>
            </a:r>
            <a:endParaRPr sz="1200">
              <a:solidFill>
                <a:schemeClr val="dk1"/>
              </a:solidFill>
            </a:endParaRPr>
          </a:p>
        </p:txBody>
      </p:sp>
      <p:pic>
        <p:nvPicPr>
          <p:cNvPr id="82" name="Google Shape;82;p17"/>
          <p:cNvPicPr preferRelativeResize="0"/>
          <p:nvPr/>
        </p:nvPicPr>
        <p:blipFill>
          <a:blip r:embed="rId3">
            <a:alphaModFix/>
          </a:blip>
          <a:stretch>
            <a:fillRect/>
          </a:stretch>
        </p:blipFill>
        <p:spPr>
          <a:xfrm>
            <a:off x="1703375" y="2958975"/>
            <a:ext cx="5689300" cy="2048150"/>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6" name="Shape 86"/>
        <p:cNvGrpSpPr/>
        <p:nvPr/>
      </p:nvGrpSpPr>
      <p:grpSpPr>
        <a:xfrm>
          <a:off x="0" y="0"/>
          <a:ext cx="0" cy="0"/>
          <a:chOff x="0" y="0"/>
          <a:chExt cx="0" cy="0"/>
        </a:xfrm>
      </p:grpSpPr>
      <p:sp>
        <p:nvSpPr>
          <p:cNvPr id="87" name="Google Shape;87;p18"/>
          <p:cNvSpPr txBox="1"/>
          <p:nvPr>
            <p:ph type="ctrTitle"/>
          </p:nvPr>
        </p:nvSpPr>
        <p:spPr>
          <a:xfrm>
            <a:off x="311700" y="792600"/>
            <a:ext cx="8538600" cy="4217400"/>
          </a:xfrm>
          <a:prstGeom prst="rect">
            <a:avLst/>
          </a:prstGeom>
          <a:ln cap="flat" cmpd="sng" w="9525">
            <a:solidFill>
              <a:srgbClr val="EFEFEF"/>
            </a:solidFill>
            <a:prstDash val="solid"/>
            <a:round/>
            <a:headEnd len="sm" w="sm" type="none"/>
            <a:tailEnd len="sm" w="sm" type="none"/>
          </a:ln>
        </p:spPr>
        <p:txBody>
          <a:bodyPr anchorCtr="0" anchor="b" bIns="91425" lIns="91425" spcFirstLastPara="1" rIns="91425" wrap="square" tIns="91425">
            <a:noAutofit/>
          </a:bodyPr>
          <a:lstStyle/>
          <a:p>
            <a:pPr indent="0" lvl="0" marL="0" rtl="0" algn="l">
              <a:spcBef>
                <a:spcPts val="0"/>
              </a:spcBef>
              <a:spcAft>
                <a:spcPts val="0"/>
              </a:spcAft>
              <a:buNone/>
            </a:pPr>
            <a:r>
              <a:t/>
            </a:r>
            <a:endParaRPr sz="1200">
              <a:solidFill>
                <a:srgbClr val="333333"/>
              </a:solidFill>
              <a:highlight>
                <a:srgbClr val="FFFFFF"/>
              </a:highlight>
            </a:endParaRPr>
          </a:p>
          <a:p>
            <a:pPr indent="0" lvl="0" marL="0" rtl="0" algn="l">
              <a:spcBef>
                <a:spcPts val="0"/>
              </a:spcBef>
              <a:spcAft>
                <a:spcPts val="0"/>
              </a:spcAft>
              <a:buNone/>
            </a:pPr>
            <a:r>
              <a:rPr b="1" lang="da" sz="1200">
                <a:solidFill>
                  <a:srgbClr val="333333"/>
                </a:solidFill>
                <a:highlight>
                  <a:srgbClr val="FFFFFF"/>
                </a:highlight>
              </a:rPr>
              <a:t>Hvad er frivilligt arbejde?</a:t>
            </a:r>
            <a:endParaRPr b="1" sz="1200">
              <a:solidFill>
                <a:srgbClr val="333333"/>
              </a:solidFill>
              <a:highlight>
                <a:srgbClr val="FFFFFF"/>
              </a:highlight>
            </a:endParaRPr>
          </a:p>
          <a:p>
            <a:pPr indent="0" lvl="0" marL="0" rtl="0" algn="l">
              <a:spcBef>
                <a:spcPts val="0"/>
              </a:spcBef>
              <a:spcAft>
                <a:spcPts val="0"/>
              </a:spcAft>
              <a:buNone/>
            </a:pPr>
            <a:r>
              <a:t/>
            </a:r>
            <a:endParaRPr sz="1200">
              <a:solidFill>
                <a:srgbClr val="333333"/>
              </a:solidFill>
              <a:highlight>
                <a:srgbClr val="FFFFFF"/>
              </a:highlight>
            </a:endParaRPr>
          </a:p>
          <a:p>
            <a:pPr indent="0" lvl="0" marL="0" rtl="0" algn="l">
              <a:spcBef>
                <a:spcPts val="0"/>
              </a:spcBef>
              <a:spcAft>
                <a:spcPts val="0"/>
              </a:spcAft>
              <a:buNone/>
            </a:pPr>
            <a:r>
              <a:rPr lang="da" sz="1200">
                <a:solidFill>
                  <a:srgbClr val="333333"/>
                </a:solidFill>
                <a:highlight>
                  <a:srgbClr val="FFFFFF"/>
                </a:highlight>
              </a:rPr>
              <a:t>Ifølge Socialstyrelsen betegner den frivillige sektor aktiviteter og organisationsformer, der hverken er offentlige eller kommercielle, og som heller ikke hører ind under familien. Den frivillige sektor bruges som en samlet betegnelse for en række sammenslutninger og organiseringer, der ikke er entydigt defineret ved lov. Den frivillige sektor kan således betragtes som en del af civilsamfundet.</a:t>
            </a:r>
            <a:endParaRPr sz="1200">
              <a:solidFill>
                <a:srgbClr val="333333"/>
              </a:solidFill>
              <a:highlight>
                <a:srgbClr val="FFFFFF"/>
              </a:highlight>
            </a:endParaRPr>
          </a:p>
          <a:p>
            <a:pPr indent="0" lvl="0" marL="0" rtl="0" algn="l">
              <a:spcBef>
                <a:spcPts val="0"/>
              </a:spcBef>
              <a:spcAft>
                <a:spcPts val="0"/>
              </a:spcAft>
              <a:buNone/>
            </a:pPr>
            <a:r>
              <a:t/>
            </a:r>
            <a:endParaRPr sz="1200">
              <a:solidFill>
                <a:srgbClr val="333333"/>
              </a:solidFill>
              <a:highlight>
                <a:srgbClr val="FFFFFF"/>
              </a:highlight>
            </a:endParaRPr>
          </a:p>
          <a:p>
            <a:pPr indent="0" lvl="0" marL="0" rtl="0" algn="l">
              <a:spcBef>
                <a:spcPts val="0"/>
              </a:spcBef>
              <a:spcAft>
                <a:spcPts val="0"/>
              </a:spcAft>
              <a:buNone/>
            </a:pPr>
            <a:r>
              <a:rPr lang="da" sz="1200">
                <a:solidFill>
                  <a:srgbClr val="333333"/>
                </a:solidFill>
                <a:highlight>
                  <a:srgbClr val="FFFFFF"/>
                </a:highlight>
              </a:rPr>
              <a:t>Frivilligt socialt arbejde er frivilligt arbejde (ofte i den frivillige sektor), der har til formål at give enkeltpersoner eller grupper øget velfærd og omsorg samt afhjælpe sociale og sundhedsmæssige problemer. Det frivillige sociale område dækker som regel over aktiviteter inden for socialområdet, fx aktiviteter målrettet udsatte børn, unge og voksne samt personer i sårbare positioner. Desuden dækker det frivillige sociale område visse aktiviteter inden for ældreområdet, sundhedsområdet og integrationsområdet.</a:t>
            </a:r>
            <a:endParaRPr sz="1200">
              <a:solidFill>
                <a:srgbClr val="333333"/>
              </a:solidFill>
              <a:highlight>
                <a:srgbClr val="FFFFFF"/>
              </a:highlight>
            </a:endParaRPr>
          </a:p>
          <a:p>
            <a:pPr indent="0" lvl="0" marL="0" rtl="0" algn="l">
              <a:spcBef>
                <a:spcPts val="0"/>
              </a:spcBef>
              <a:spcAft>
                <a:spcPts val="0"/>
              </a:spcAft>
              <a:buNone/>
            </a:pPr>
            <a:r>
              <a:t/>
            </a:r>
            <a:endParaRPr sz="1200">
              <a:solidFill>
                <a:srgbClr val="333333"/>
              </a:solidFill>
              <a:highlight>
                <a:srgbClr val="FFFFFF"/>
              </a:highlight>
            </a:endParaRPr>
          </a:p>
          <a:p>
            <a:pPr indent="0" lvl="0" marL="0" rtl="0" algn="l">
              <a:lnSpc>
                <a:spcPct val="115000"/>
              </a:lnSpc>
              <a:spcBef>
                <a:spcPts val="0"/>
              </a:spcBef>
              <a:spcAft>
                <a:spcPts val="0"/>
              </a:spcAft>
              <a:buClr>
                <a:schemeClr val="dk1"/>
              </a:buClr>
              <a:buSzPts val="1100"/>
              <a:buFont typeface="Arial"/>
              <a:buNone/>
            </a:pPr>
            <a:r>
              <a:rPr lang="da" sz="1200">
                <a:solidFill>
                  <a:srgbClr val="333333"/>
                </a:solidFill>
                <a:highlight>
                  <a:srgbClr val="FFFFFF"/>
                </a:highlight>
              </a:rPr>
              <a:t>Civilsamfundet udfylder en række forskellige funktioner i velfærdssamfundet.</a:t>
            </a:r>
            <a:endParaRPr sz="1200">
              <a:solidFill>
                <a:srgbClr val="333333"/>
              </a:solidFill>
              <a:highlight>
                <a:srgbClr val="FFFFFF"/>
              </a:highlight>
            </a:endParaRPr>
          </a:p>
          <a:p>
            <a:pPr indent="-304800" lvl="0" marL="457200" rtl="0" algn="l">
              <a:lnSpc>
                <a:spcPct val="115000"/>
              </a:lnSpc>
              <a:spcBef>
                <a:spcPts val="1900"/>
              </a:spcBef>
              <a:spcAft>
                <a:spcPts val="0"/>
              </a:spcAft>
              <a:buClr>
                <a:srgbClr val="333333"/>
              </a:buClr>
              <a:buSzPts val="1200"/>
              <a:buChar char="●"/>
            </a:pPr>
            <a:r>
              <a:rPr lang="da" sz="1200">
                <a:solidFill>
                  <a:srgbClr val="333333"/>
                </a:solidFill>
                <a:highlight>
                  <a:srgbClr val="FFFFFF"/>
                </a:highlight>
              </a:rPr>
              <a:t>Civilsamfundet leverer sociale ydelser.</a:t>
            </a:r>
            <a:endParaRPr sz="1200">
              <a:solidFill>
                <a:srgbClr val="333333"/>
              </a:solidFill>
              <a:highlight>
                <a:srgbClr val="FFFFFF"/>
              </a:highlight>
            </a:endParaRPr>
          </a:p>
          <a:p>
            <a:pPr indent="-304800" lvl="0" marL="457200" rtl="0" algn="l">
              <a:lnSpc>
                <a:spcPct val="115000"/>
              </a:lnSpc>
              <a:spcBef>
                <a:spcPts val="0"/>
              </a:spcBef>
              <a:spcAft>
                <a:spcPts val="0"/>
              </a:spcAft>
              <a:buClr>
                <a:srgbClr val="333333"/>
              </a:buClr>
              <a:buSzPts val="1200"/>
              <a:buChar char="●"/>
            </a:pPr>
            <a:r>
              <a:rPr lang="da" sz="1200">
                <a:solidFill>
                  <a:srgbClr val="333333"/>
                </a:solidFill>
                <a:highlight>
                  <a:srgbClr val="FFFFFF"/>
                </a:highlight>
              </a:rPr>
              <a:t>Civilsamfundets demokratiske funktion som demokratisk fortaler og stemme for udsatte borgere og deres interesser.</a:t>
            </a:r>
            <a:endParaRPr sz="1200">
              <a:solidFill>
                <a:srgbClr val="333333"/>
              </a:solidFill>
              <a:highlight>
                <a:srgbClr val="FFFFFF"/>
              </a:highlight>
            </a:endParaRPr>
          </a:p>
          <a:p>
            <a:pPr indent="-304800" lvl="0" marL="457200" rtl="0" algn="l">
              <a:lnSpc>
                <a:spcPct val="115000"/>
              </a:lnSpc>
              <a:spcBef>
                <a:spcPts val="0"/>
              </a:spcBef>
              <a:spcAft>
                <a:spcPts val="0"/>
              </a:spcAft>
              <a:buClr>
                <a:srgbClr val="333333"/>
              </a:buClr>
              <a:buSzPts val="1200"/>
              <a:buChar char="●"/>
            </a:pPr>
            <a:r>
              <a:rPr lang="da" sz="1200">
                <a:solidFill>
                  <a:srgbClr val="333333"/>
                </a:solidFill>
                <a:highlight>
                  <a:srgbClr val="FFFFFF"/>
                </a:highlight>
              </a:rPr>
              <a:t>Civilsamfundet som arena for inklusion og deltagelse.</a:t>
            </a:r>
            <a:endParaRPr sz="1200">
              <a:solidFill>
                <a:srgbClr val="333333"/>
              </a:solidFill>
              <a:highlight>
                <a:srgbClr val="FFFFFF"/>
              </a:highlight>
            </a:endParaRPr>
          </a:p>
          <a:p>
            <a:pPr indent="-304800" lvl="0" marL="457200" rtl="0" algn="l">
              <a:lnSpc>
                <a:spcPct val="115000"/>
              </a:lnSpc>
              <a:spcBef>
                <a:spcPts val="0"/>
              </a:spcBef>
              <a:spcAft>
                <a:spcPts val="0"/>
              </a:spcAft>
              <a:buClr>
                <a:srgbClr val="333333"/>
              </a:buClr>
              <a:buSzPts val="1200"/>
              <a:buChar char="●"/>
            </a:pPr>
            <a:r>
              <a:rPr lang="da" sz="1200">
                <a:solidFill>
                  <a:srgbClr val="333333"/>
                </a:solidFill>
                <a:highlight>
                  <a:srgbClr val="FFFFFF"/>
                </a:highlight>
              </a:rPr>
              <a:t>Civilsamfundet som tryghedsskabende faktor ved siden af politi og andre myndigheder.</a:t>
            </a:r>
            <a:endParaRPr sz="1200">
              <a:solidFill>
                <a:srgbClr val="333333"/>
              </a:solidFill>
              <a:highlight>
                <a:srgbClr val="FFFFFF"/>
              </a:highlight>
            </a:endParaRPr>
          </a:p>
          <a:p>
            <a:pPr indent="0" lvl="0" marL="0" rtl="0" algn="l">
              <a:spcBef>
                <a:spcPts val="1900"/>
              </a:spcBef>
              <a:spcAft>
                <a:spcPts val="0"/>
              </a:spcAft>
              <a:buNone/>
            </a:pPr>
            <a:r>
              <a:t/>
            </a:r>
            <a:endParaRPr sz="1200">
              <a:solidFill>
                <a:srgbClr val="333333"/>
              </a:solidFill>
              <a:highlight>
                <a:srgbClr val="FFFFFF"/>
              </a:highlight>
            </a:endParaRPr>
          </a:p>
        </p:txBody>
      </p:sp>
      <p:sp>
        <p:nvSpPr>
          <p:cNvPr id="88" name="Google Shape;88;p18"/>
          <p:cNvSpPr txBox="1"/>
          <p:nvPr>
            <p:ph idx="1" type="subTitle"/>
          </p:nvPr>
        </p:nvSpPr>
        <p:spPr>
          <a:xfrm>
            <a:off x="0" y="0"/>
            <a:ext cx="9144000" cy="792600"/>
          </a:xfrm>
          <a:prstGeom prst="rect">
            <a:avLst/>
          </a:prstGeom>
          <a:solidFill>
            <a:srgbClr val="EFEFEF"/>
          </a:solidFill>
        </p:spPr>
        <p:txBody>
          <a:bodyPr anchorCtr="0" anchor="t" bIns="91425" lIns="91425" spcFirstLastPara="1" rIns="91425" wrap="square" tIns="91425">
            <a:normAutofit/>
          </a:bodyPr>
          <a:lstStyle/>
          <a:p>
            <a:pPr indent="0" lvl="0" marL="0" rtl="0" algn="ctr">
              <a:spcBef>
                <a:spcPts val="0"/>
              </a:spcBef>
              <a:spcAft>
                <a:spcPts val="0"/>
              </a:spcAft>
              <a:buNone/>
            </a:pPr>
            <a:r>
              <a:rPr lang="da"/>
              <a:t>Når civilsamfundets </a:t>
            </a:r>
            <a:r>
              <a:rPr b="1" lang="da"/>
              <a:t>frivillige</a:t>
            </a:r>
            <a:r>
              <a:rPr lang="da"/>
              <a:t> levere velfærden</a:t>
            </a:r>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2" name="Shape 92"/>
        <p:cNvGrpSpPr/>
        <p:nvPr/>
      </p:nvGrpSpPr>
      <p:grpSpPr>
        <a:xfrm>
          <a:off x="0" y="0"/>
          <a:ext cx="0" cy="0"/>
          <a:chOff x="0" y="0"/>
          <a:chExt cx="0" cy="0"/>
        </a:xfrm>
      </p:grpSpPr>
      <p:sp>
        <p:nvSpPr>
          <p:cNvPr id="93" name="Google Shape;93;p19"/>
          <p:cNvSpPr txBox="1"/>
          <p:nvPr>
            <p:ph idx="1" type="subTitle"/>
          </p:nvPr>
        </p:nvSpPr>
        <p:spPr>
          <a:xfrm>
            <a:off x="0" y="0"/>
            <a:ext cx="9144000" cy="792600"/>
          </a:xfrm>
          <a:prstGeom prst="rect">
            <a:avLst/>
          </a:prstGeom>
          <a:solidFill>
            <a:srgbClr val="EFEFEF"/>
          </a:solidFill>
        </p:spPr>
        <p:txBody>
          <a:bodyPr anchorCtr="0" anchor="t" bIns="91425" lIns="91425" spcFirstLastPara="1" rIns="91425" wrap="square" tIns="91425">
            <a:normAutofit/>
          </a:bodyPr>
          <a:lstStyle/>
          <a:p>
            <a:pPr indent="0" lvl="0" marL="0" rtl="0" algn="ctr">
              <a:spcBef>
                <a:spcPts val="0"/>
              </a:spcBef>
              <a:spcAft>
                <a:spcPts val="0"/>
              </a:spcAft>
              <a:buNone/>
            </a:pPr>
            <a:r>
              <a:rPr lang="da"/>
              <a:t>Når civilsamfundets </a:t>
            </a:r>
            <a:r>
              <a:rPr b="1" lang="da"/>
              <a:t>frivillige</a:t>
            </a:r>
            <a:r>
              <a:rPr lang="da"/>
              <a:t> leverer velfærden</a:t>
            </a:r>
            <a:endParaRPr/>
          </a:p>
        </p:txBody>
      </p:sp>
      <p:graphicFrame>
        <p:nvGraphicFramePr>
          <p:cNvPr id="94" name="Google Shape;94;p19"/>
          <p:cNvGraphicFramePr/>
          <p:nvPr/>
        </p:nvGraphicFramePr>
        <p:xfrm>
          <a:off x="1113825" y="1068375"/>
          <a:ext cx="3000000" cy="3000000"/>
        </p:xfrm>
        <a:graphic>
          <a:graphicData uri="http://schemas.openxmlformats.org/drawingml/2006/table">
            <a:tbl>
              <a:tblPr>
                <a:noFill/>
                <a:tableStyleId>{AC37E73E-F74D-4723-BC41-B48F4024285C}</a:tableStyleId>
              </a:tblPr>
              <a:tblGrid>
                <a:gridCol w="4110800"/>
                <a:gridCol w="3170300"/>
              </a:tblGrid>
              <a:tr h="403425">
                <a:tc gridSpan="2">
                  <a:txBody>
                    <a:bodyPr/>
                    <a:lstStyle/>
                    <a:p>
                      <a:pPr indent="0" lvl="0" marL="0" rtl="0" algn="ctr">
                        <a:spcBef>
                          <a:spcPts val="0"/>
                        </a:spcBef>
                        <a:spcAft>
                          <a:spcPts val="0"/>
                        </a:spcAft>
                        <a:buNone/>
                      </a:pPr>
                      <a:r>
                        <a:rPr b="1" lang="da" sz="1600"/>
                        <a:t>Frivillighedens velfærdssamfund</a:t>
                      </a:r>
                      <a:endParaRPr b="1" sz="1600"/>
                    </a:p>
                  </a:txBody>
                  <a:tcPr marT="63500" marB="63500" marR="63500" marL="63500">
                    <a:solidFill>
                      <a:srgbClr val="EFEFEF"/>
                    </a:solidFill>
                  </a:tcPr>
                </a:tc>
                <a:tc hMerge="1"/>
              </a:tr>
              <a:tr h="1175925">
                <a:tc>
                  <a:txBody>
                    <a:bodyPr/>
                    <a:lstStyle/>
                    <a:p>
                      <a:pPr indent="0" lvl="0" marL="0" rtl="0" algn="ctr">
                        <a:lnSpc>
                          <a:spcPct val="115000"/>
                        </a:lnSpc>
                        <a:spcBef>
                          <a:spcPts val="0"/>
                        </a:spcBef>
                        <a:spcAft>
                          <a:spcPts val="0"/>
                        </a:spcAft>
                        <a:buNone/>
                      </a:pPr>
                      <a:r>
                        <a:rPr b="1" lang="da"/>
                        <a:t>Argumenterer </a:t>
                      </a:r>
                      <a:r>
                        <a:rPr b="1" lang="da" u="sng"/>
                        <a:t>for</a:t>
                      </a:r>
                      <a:r>
                        <a:rPr b="1" lang="da"/>
                        <a:t> brug af frivillige i leveringen af velfærdsydelser</a:t>
                      </a:r>
                      <a:endParaRPr b="1"/>
                    </a:p>
                  </a:txBody>
                  <a:tcPr marT="63500" marB="63500" marR="63500" marL="63500">
                    <a:solidFill>
                      <a:srgbClr val="D9EAD3"/>
                    </a:solidFill>
                  </a:tcPr>
                </a:tc>
                <a:tc>
                  <a:txBody>
                    <a:bodyPr/>
                    <a:lstStyle/>
                    <a:p>
                      <a:pPr indent="0" lvl="0" marL="0" rtl="0" algn="ctr">
                        <a:lnSpc>
                          <a:spcPct val="115000"/>
                        </a:lnSpc>
                        <a:spcBef>
                          <a:spcPts val="0"/>
                        </a:spcBef>
                        <a:spcAft>
                          <a:spcPts val="0"/>
                        </a:spcAft>
                        <a:buNone/>
                      </a:pPr>
                      <a:r>
                        <a:rPr b="1" lang="da"/>
                        <a:t>Argumenterer </a:t>
                      </a:r>
                      <a:r>
                        <a:rPr b="1" lang="da" u="sng"/>
                        <a:t>imod</a:t>
                      </a:r>
                      <a:r>
                        <a:rPr b="1" lang="da"/>
                        <a:t> brug af frivillige i leveringen af velfærdsydelser</a:t>
                      </a:r>
                      <a:endParaRPr b="1"/>
                    </a:p>
                    <a:p>
                      <a:pPr indent="0" lvl="0" marL="0" rtl="0" algn="l">
                        <a:lnSpc>
                          <a:spcPct val="115000"/>
                        </a:lnSpc>
                        <a:spcBef>
                          <a:spcPts val="0"/>
                        </a:spcBef>
                        <a:spcAft>
                          <a:spcPts val="0"/>
                        </a:spcAft>
                        <a:buNone/>
                      </a:pPr>
                      <a:r>
                        <a:t/>
                      </a:r>
                      <a:endParaRPr b="1"/>
                    </a:p>
                    <a:p>
                      <a:pPr indent="0" lvl="0" marL="0" rtl="0" algn="l">
                        <a:spcBef>
                          <a:spcPts val="0"/>
                        </a:spcBef>
                        <a:spcAft>
                          <a:spcPts val="0"/>
                        </a:spcAft>
                        <a:buNone/>
                      </a:pPr>
                      <a:r>
                        <a:t/>
                      </a:r>
                      <a:endParaRPr b="1"/>
                    </a:p>
                  </a:txBody>
                  <a:tcPr marT="63500" marB="63500" marR="63500" marL="63500">
                    <a:solidFill>
                      <a:srgbClr val="D9EAD3"/>
                    </a:solidFill>
                  </a:tcPr>
                </a:tc>
              </a:tr>
              <a:tr h="2189300">
                <a:tc>
                  <a:txBody>
                    <a:bodyPr/>
                    <a:lstStyle/>
                    <a:p>
                      <a:pPr indent="-298450" lvl="0" marL="457200" rtl="0" algn="l">
                        <a:spcBef>
                          <a:spcPts val="0"/>
                        </a:spcBef>
                        <a:spcAft>
                          <a:spcPts val="0"/>
                        </a:spcAft>
                        <a:buSzPts val="1100"/>
                        <a:buChar char="●"/>
                      </a:pPr>
                      <a:r>
                        <a:rPr lang="da" sz="1100"/>
                        <a:t>At individet får indblik i hvad et velfærdssamfund indebærer, og hvilke opgaver der skal løses</a:t>
                      </a:r>
                      <a:endParaRPr sz="1100"/>
                    </a:p>
                    <a:p>
                      <a:pPr indent="-298450" lvl="0" marL="457200" rtl="0" algn="l">
                        <a:spcBef>
                          <a:spcPts val="0"/>
                        </a:spcBef>
                        <a:spcAft>
                          <a:spcPts val="0"/>
                        </a:spcAft>
                        <a:buSzPts val="1100"/>
                        <a:buChar char="●"/>
                      </a:pPr>
                      <a:r>
                        <a:rPr lang="da" sz="1100"/>
                        <a:t>At individet får medansvar i levering af velfærd som går ud over det at betale skat.</a:t>
                      </a:r>
                      <a:endParaRPr sz="1100"/>
                    </a:p>
                    <a:p>
                      <a:pPr indent="-298450" lvl="0" marL="457200" rtl="0" algn="l">
                        <a:spcBef>
                          <a:spcPts val="0"/>
                        </a:spcBef>
                        <a:spcAft>
                          <a:spcPts val="0"/>
                        </a:spcAft>
                        <a:buSzPts val="1100"/>
                        <a:buChar char="●"/>
                      </a:pPr>
                      <a:r>
                        <a:rPr lang="da" sz="1100"/>
                        <a:t>Det kan give mulighed for ekstra hjælp, service, omsorg mm., hos modtagergruppen</a:t>
                      </a:r>
                      <a:endParaRPr sz="1100"/>
                    </a:p>
                    <a:p>
                      <a:pPr indent="-298450" lvl="0" marL="457200" rtl="0" algn="l">
                        <a:spcBef>
                          <a:spcPts val="0"/>
                        </a:spcBef>
                        <a:spcAft>
                          <a:spcPts val="0"/>
                        </a:spcAft>
                        <a:buSzPts val="1100"/>
                        <a:buChar char="●"/>
                      </a:pPr>
                      <a:r>
                        <a:rPr lang="da" sz="1100"/>
                        <a:t>Det giver mulighed for at staten kan spare penge</a:t>
                      </a:r>
                      <a:endParaRPr sz="1100"/>
                    </a:p>
                    <a:p>
                      <a:pPr indent="-298450" lvl="0" marL="457200" rtl="0" algn="l">
                        <a:spcBef>
                          <a:spcPts val="0"/>
                        </a:spcBef>
                        <a:spcAft>
                          <a:spcPts val="0"/>
                        </a:spcAft>
                        <a:buSzPts val="1100"/>
                        <a:buChar char="●"/>
                      </a:pPr>
                      <a:r>
                        <a:rPr lang="da" sz="1100"/>
                        <a:t>Det skaber nye sociale fællesskaber mellem de frivillige, og mellem de frivillige og dem der hjælpes</a:t>
                      </a:r>
                      <a:endParaRPr sz="1100"/>
                    </a:p>
                    <a:p>
                      <a:pPr indent="-298450" lvl="0" marL="457200" rtl="0" algn="l">
                        <a:spcBef>
                          <a:spcPts val="0"/>
                        </a:spcBef>
                        <a:spcAft>
                          <a:spcPts val="0"/>
                        </a:spcAft>
                        <a:buSzPts val="1100"/>
                        <a:buChar char="●"/>
                      </a:pPr>
                      <a:r>
                        <a:rPr lang="da" sz="1100"/>
                        <a:t>Det skaber en mulighed for at få noget på CV’et</a:t>
                      </a:r>
                      <a:endParaRPr sz="1100"/>
                    </a:p>
                    <a:p>
                      <a:pPr indent="0" lvl="0" marL="0" rtl="0" algn="l">
                        <a:spcBef>
                          <a:spcPts val="0"/>
                        </a:spcBef>
                        <a:spcAft>
                          <a:spcPts val="0"/>
                        </a:spcAft>
                        <a:buNone/>
                      </a:pPr>
                      <a:r>
                        <a:t/>
                      </a:r>
                      <a:endParaRPr b="1" sz="1100"/>
                    </a:p>
                    <a:p>
                      <a:pPr indent="0" lvl="0" marL="0" rtl="0" algn="l">
                        <a:spcBef>
                          <a:spcPts val="0"/>
                        </a:spcBef>
                        <a:spcAft>
                          <a:spcPts val="0"/>
                        </a:spcAft>
                        <a:buNone/>
                      </a:pPr>
                      <a:r>
                        <a:t/>
                      </a:r>
                      <a:endParaRPr b="1" sz="1100"/>
                    </a:p>
                  </a:txBody>
                  <a:tcPr marT="63500" marB="63500" marR="63500" marL="63500"/>
                </a:tc>
                <a:tc>
                  <a:txBody>
                    <a:bodyPr/>
                    <a:lstStyle/>
                    <a:p>
                      <a:pPr indent="-298450" lvl="0" marL="457200" rtl="0" algn="l">
                        <a:spcBef>
                          <a:spcPts val="0"/>
                        </a:spcBef>
                        <a:spcAft>
                          <a:spcPts val="0"/>
                        </a:spcAft>
                        <a:buSzPts val="1100"/>
                        <a:buChar char="●"/>
                      </a:pPr>
                      <a:r>
                        <a:rPr lang="da" sz="1100"/>
                        <a:t>Frivillig arbejdskraft kan være ustabil. Frivillig arbejdskraft er ikke på kontrakt og kan sige fra når som helst</a:t>
                      </a:r>
                      <a:endParaRPr sz="1100"/>
                    </a:p>
                    <a:p>
                      <a:pPr indent="-298450" lvl="0" marL="457200" rtl="0" algn="l">
                        <a:spcBef>
                          <a:spcPts val="0"/>
                        </a:spcBef>
                        <a:spcAft>
                          <a:spcPts val="0"/>
                        </a:spcAft>
                        <a:buSzPts val="1100"/>
                        <a:buChar char="●"/>
                      </a:pPr>
                      <a:r>
                        <a:rPr lang="da" sz="1100"/>
                        <a:t>Har frivillige samme kompetencer som den uddannede arbejdskraft?</a:t>
                      </a:r>
                      <a:endParaRPr sz="1100"/>
                    </a:p>
                    <a:p>
                      <a:pPr indent="-298450" lvl="0" marL="457200" rtl="0" algn="l">
                        <a:spcBef>
                          <a:spcPts val="0"/>
                        </a:spcBef>
                        <a:spcAft>
                          <a:spcPts val="0"/>
                        </a:spcAft>
                        <a:buSzPts val="1100"/>
                        <a:buChar char="●"/>
                      </a:pPr>
                      <a:r>
                        <a:rPr lang="da" sz="1100"/>
                        <a:t>Kommuner kan potentielt bruge frivillige til at spare på egne budgetter, fx nedlægge faglærte arbejdspladser</a:t>
                      </a:r>
                      <a:endParaRPr sz="1100"/>
                    </a:p>
                    <a:p>
                      <a:pPr indent="-298450" lvl="0" marL="457200" rtl="0" algn="l">
                        <a:spcBef>
                          <a:spcPts val="0"/>
                        </a:spcBef>
                        <a:spcAft>
                          <a:spcPts val="0"/>
                        </a:spcAft>
                        <a:buSzPts val="1100"/>
                        <a:buChar char="●"/>
                      </a:pPr>
                      <a:r>
                        <a:rPr lang="da" sz="1100"/>
                        <a:t>Frivillige kan potentielt overtage arbejde fra faglært fast arbejdskraft.</a:t>
                      </a:r>
                      <a:endParaRPr sz="1100">
                        <a:highlight>
                          <a:srgbClr val="FFF2CC"/>
                        </a:highlight>
                      </a:endParaRPr>
                    </a:p>
                    <a:p>
                      <a:pPr indent="0" lvl="0" marL="0" rtl="0" algn="l">
                        <a:spcBef>
                          <a:spcPts val="0"/>
                        </a:spcBef>
                        <a:spcAft>
                          <a:spcPts val="0"/>
                        </a:spcAft>
                        <a:buNone/>
                      </a:pPr>
                      <a:r>
                        <a:t/>
                      </a:r>
                      <a:endParaRPr sz="1100"/>
                    </a:p>
                    <a:p>
                      <a:pPr indent="0" lvl="0" marL="0" rtl="0" algn="l">
                        <a:spcBef>
                          <a:spcPts val="0"/>
                        </a:spcBef>
                        <a:spcAft>
                          <a:spcPts val="0"/>
                        </a:spcAft>
                        <a:buNone/>
                      </a:pPr>
                      <a:r>
                        <a:t/>
                      </a:r>
                      <a:endParaRPr sz="1100"/>
                    </a:p>
                  </a:txBody>
                  <a:tcPr marT="63500" marB="63500" marR="63500" marL="63500"/>
                </a:tc>
              </a:tr>
            </a:tbl>
          </a:graphicData>
        </a:graphic>
      </p:graphicFrame>
      <p:sp>
        <p:nvSpPr>
          <p:cNvPr id="95" name="Google Shape;95;p19"/>
          <p:cNvSpPr txBox="1"/>
          <p:nvPr/>
        </p:nvSpPr>
        <p:spPr>
          <a:xfrm>
            <a:off x="1266225" y="2339750"/>
            <a:ext cx="3000000" cy="3000000"/>
          </a:xfrm>
          <a:prstGeom prst="rect">
            <a:avLst/>
          </a:prstGeom>
          <a:noFill/>
          <a:ln>
            <a:noFill/>
          </a:ln>
        </p:spPr>
        <p:txBody>
          <a:bodyPr anchorCtr="0" anchor="ctr" bIns="91425" lIns="91425" spcFirstLastPara="1" rIns="91425" wrap="square" tIns="91425">
            <a:noAutofit/>
          </a:bodyPr>
          <a:lstStyle/>
          <a:p>
            <a:pPr indent="0" lvl="0" marL="0" rtl="0" algn="l">
              <a:lnSpc>
                <a:spcPct val="115000"/>
              </a:lnSpc>
              <a:spcBef>
                <a:spcPts val="0"/>
              </a:spcBef>
              <a:spcAft>
                <a:spcPts val="0"/>
              </a:spcAft>
              <a:buNone/>
            </a:pPr>
            <a:r>
              <a:t/>
            </a:r>
            <a:endParaRPr b="1" sz="1100"/>
          </a:p>
          <a:p>
            <a:pPr indent="0" lvl="0" marL="0" rtl="0" algn="l">
              <a:lnSpc>
                <a:spcPct val="115000"/>
              </a:lnSpc>
              <a:spcBef>
                <a:spcPts val="0"/>
              </a:spcBef>
              <a:spcAft>
                <a:spcPts val="0"/>
              </a:spcAft>
              <a:buNone/>
            </a:pPr>
            <a:r>
              <a:t/>
            </a:r>
            <a:endParaRPr sz="1100"/>
          </a:p>
        </p:txBody>
      </p:sp>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