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Montserrat" panose="00000500000000000000" pitchFamily="2" charset="0"/>
      <p:regular r:id="rId14"/>
      <p:bold r:id="rId15"/>
      <p:italic r:id="rId16"/>
      <p:boldItalic r:id="rId17"/>
    </p:embeddedFont>
    <p:embeddedFont>
      <p:font typeface="Montserrat Light" panose="00000400000000000000" pitchFamily="2" charset="0"/>
      <p:regular r:id="rId18"/>
      <p:bold r:id="rId19"/>
      <p:italic r:id="rId20"/>
      <p:boldItalic r:id="rId21"/>
    </p:embeddedFont>
    <p:embeddedFont>
      <p:font typeface="Montserrat Medium" panose="00000600000000000000" pitchFamily="2" charset="0"/>
      <p:regular r:id="rId22"/>
      <p:bold r:id="rId23"/>
      <p:italic r:id="rId24"/>
      <p:boldItalic r:id="rId25"/>
    </p:embeddedFont>
    <p:embeddedFont>
      <p:font typeface="Montserrat SemiBold" panose="00000700000000000000" pitchFamily="2" charset="0"/>
      <p:regular r:id="rId26"/>
      <p:bold r:id="rId27"/>
      <p:italic r:id="rId28"/>
      <p:boldItalic r:id="rId29"/>
    </p:embeddedFont>
    <p:embeddedFont>
      <p:font typeface="Rockwell" panose="02060603020205020403"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21" Type="http://schemas.openxmlformats.org/officeDocument/2006/relationships/font" Target="fonts/font8.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a23ae563f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a23ae563f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efc1aa98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efc1aa98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2c32e62488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2c32e62488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c32e62488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c32e62488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a23ae563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a23ae563f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c32e62488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c32e62488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c32e624888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c32e6248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a23ae563f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a23ae563f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c32e62488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c32e62488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c32e624888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c32e62488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od.dk/" TargetMode="External"/><Relationship Id="rId2" Type="http://schemas.openxmlformats.org/officeDocument/2006/relationships/hyperlink" Target="mailto:od@od.d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400"/>
              <a:buFont typeface="Rockwell"/>
              <a:buNone/>
              <a:defRPr sz="4400" b="1">
                <a:latin typeface="Rockwell"/>
                <a:ea typeface="Rockwell"/>
                <a:cs typeface="Rockwell"/>
                <a:sym typeface="Rockwe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2700"/>
              <a:buFont typeface="Montserrat"/>
              <a:buNone/>
              <a:defRPr sz="2700">
                <a:solidFill>
                  <a:srgbClr val="434343"/>
                </a:solidFill>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Font typeface="Montserrat"/>
              <a:buNone/>
              <a:defRPr sz="3600">
                <a:latin typeface="Montserrat"/>
                <a:ea typeface="Montserrat"/>
                <a:cs typeface="Montserrat"/>
                <a:sym typeface="Montserra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75378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700"/>
              <a:buFont typeface="Montserrat"/>
              <a:buNone/>
              <a:defRPr sz="2700">
                <a:latin typeface="Montserrat"/>
                <a:ea typeface="Montserrat"/>
                <a:cs typeface="Montserrat"/>
                <a:sym typeface="Montserrat"/>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914400" lvl="1" indent="-317500">
              <a:spcBef>
                <a:spcPts val="0"/>
              </a:spcBef>
              <a:spcAft>
                <a:spcPts val="0"/>
              </a:spcAft>
              <a:buSzPts val="1400"/>
              <a:buFont typeface="Montserrat"/>
              <a:buChar char="○"/>
              <a:defRPr>
                <a:latin typeface="Montserrat"/>
                <a:ea typeface="Montserrat"/>
                <a:cs typeface="Montserrat"/>
                <a:sym typeface="Montserrat"/>
              </a:defRPr>
            </a:lvl2pPr>
            <a:lvl3pPr marL="1371600" lvl="2" indent="-317500">
              <a:spcBef>
                <a:spcPts val="0"/>
              </a:spcBef>
              <a:spcAft>
                <a:spcPts val="0"/>
              </a:spcAft>
              <a:buSzPts val="1400"/>
              <a:buFont typeface="Montserrat"/>
              <a:buChar char="■"/>
              <a:defRPr i="1">
                <a:latin typeface="Montserrat"/>
                <a:ea typeface="Montserrat"/>
                <a:cs typeface="Montserrat"/>
                <a:sym typeface="Montserrat"/>
              </a:defRPr>
            </a:lvl3pPr>
            <a:lvl4pPr marL="1828800" lvl="3" indent="-317500">
              <a:spcBef>
                <a:spcPts val="0"/>
              </a:spcBef>
              <a:spcAft>
                <a:spcPts val="0"/>
              </a:spcAft>
              <a:buSzPts val="1400"/>
              <a:buFont typeface="Montserrat Medium"/>
              <a:buChar char="●"/>
              <a:defRPr>
                <a:latin typeface="Montserrat Medium"/>
                <a:ea typeface="Montserrat Medium"/>
                <a:cs typeface="Montserrat Medium"/>
                <a:sym typeface="Montserrat Medium"/>
              </a:defRPr>
            </a:lvl4pPr>
            <a:lvl5pPr marL="2286000" lvl="4" indent="-317500">
              <a:spcBef>
                <a:spcPts val="0"/>
              </a:spcBef>
              <a:spcAft>
                <a:spcPts val="0"/>
              </a:spcAft>
              <a:buSzPts val="1400"/>
              <a:buFont typeface="Montserrat"/>
              <a:buChar char="○"/>
              <a:defRPr>
                <a:latin typeface="Montserrat"/>
                <a:ea typeface="Montserrat"/>
                <a:cs typeface="Montserrat"/>
                <a:sym typeface="Montserrat"/>
              </a:defRPr>
            </a:lvl5pPr>
            <a:lvl6pPr marL="2743200" lvl="5" indent="-317500">
              <a:spcBef>
                <a:spcPts val="0"/>
              </a:spcBef>
              <a:spcAft>
                <a:spcPts val="0"/>
              </a:spcAft>
              <a:buSzPts val="1400"/>
              <a:buFont typeface="Montserrat"/>
              <a:buChar char="■"/>
              <a:defRPr>
                <a:latin typeface="Montserrat"/>
                <a:ea typeface="Montserrat"/>
                <a:cs typeface="Montserrat"/>
                <a:sym typeface="Montserrat"/>
              </a:defRPr>
            </a:lvl6pPr>
            <a:lvl7pPr marL="3200400" lvl="6" indent="-317500">
              <a:spcBef>
                <a:spcPts val="0"/>
              </a:spcBef>
              <a:spcAft>
                <a:spcPts val="0"/>
              </a:spcAft>
              <a:buSzPts val="1400"/>
              <a:buFont typeface="Montserrat"/>
              <a:buChar char="●"/>
              <a:defRPr>
                <a:latin typeface="Montserrat"/>
                <a:ea typeface="Montserrat"/>
                <a:cs typeface="Montserrat"/>
                <a:sym typeface="Montserrat"/>
              </a:defRPr>
            </a:lvl7pPr>
            <a:lvl8pPr marL="3657600" lvl="7" indent="-317500">
              <a:spcBef>
                <a:spcPts val="0"/>
              </a:spcBef>
              <a:spcAft>
                <a:spcPts val="0"/>
              </a:spcAft>
              <a:buSzPts val="1400"/>
              <a:buFont typeface="Montserrat"/>
              <a:buChar char="○"/>
              <a:defRPr>
                <a:latin typeface="Montserrat"/>
                <a:ea typeface="Montserrat"/>
                <a:cs typeface="Montserrat"/>
                <a:sym typeface="Montserrat"/>
              </a:defRPr>
            </a:lvl8pPr>
            <a:lvl9pPr marL="4114800" lvl="8" indent="-31750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7452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700"/>
              <a:buFont typeface="Montserrat Medium"/>
              <a:buNone/>
              <a:defRPr sz="2700">
                <a:latin typeface="Montserrat Medium"/>
                <a:ea typeface="Montserrat Medium"/>
                <a:cs typeface="Montserrat Medium"/>
                <a:sym typeface="Montserrat Medium"/>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1pPr>
            <a:lvl2pPr marL="914400" lvl="1"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2pPr>
            <a:lvl3pPr marL="1371600" lvl="2"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3pPr>
            <a:lvl4pPr marL="1828800" lvl="3"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4pPr>
            <a:lvl5pPr marL="2286000" lvl="4"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5pPr>
            <a:lvl6pPr marL="2743200" lvl="5"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6pPr>
            <a:lvl7pPr marL="3200400" lvl="6"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7pPr>
            <a:lvl8pPr marL="3657600" lvl="7"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8pPr>
            <a:lvl9pPr marL="4114800" lvl="8"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1pPr>
            <a:lvl2pPr marL="914400" lvl="1"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2pPr>
            <a:lvl3pPr marL="1371600" lvl="2"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3pPr>
            <a:lvl4pPr marL="1828800" lvl="3"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4pPr>
            <a:lvl5pPr marL="2286000" lvl="4"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5pPr>
            <a:lvl6pPr marL="2743200" lvl="5"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6pPr>
            <a:lvl7pPr marL="3200400" lvl="6"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7pPr>
            <a:lvl8pPr marL="3657600" lvl="7"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8pPr>
            <a:lvl9pPr marL="4114800" lvl="8" indent="-304800">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228540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600"/>
              <a:buFont typeface="Montserrat SemiBold"/>
              <a:buNone/>
              <a:defRPr sz="2600">
                <a:latin typeface="Montserrat SemiBold"/>
                <a:ea typeface="Montserrat SemiBold"/>
                <a:cs typeface="Montserrat SemiBold"/>
                <a:sym typeface="Montserrat SemiBold"/>
              </a:defRPr>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
        <p:cNvGrpSpPr/>
        <p:nvPr/>
      </p:nvGrpSpPr>
      <p:grpSpPr>
        <a:xfrm>
          <a:off x="0" y="0"/>
          <a:ext cx="0" cy="0"/>
          <a:chOff x="0" y="0"/>
          <a:chExt cx="0" cy="0"/>
        </a:xfrm>
      </p:grpSpPr>
      <p:sp>
        <p:nvSpPr>
          <p:cNvPr id="30" name="Google Shape;30;p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Montserrat SemiBold"/>
              <a:buNone/>
              <a:defRPr sz="12000">
                <a:latin typeface="Montserrat SemiBold"/>
                <a:ea typeface="Montserrat SemiBold"/>
                <a:cs typeface="Montserrat SemiBold"/>
                <a:sym typeface="Montserrat SemiBold"/>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 name="Google Shape;31;p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Font typeface="Montserrat"/>
              <a:buChar char="●"/>
              <a:defRPr>
                <a:latin typeface="Montserrat"/>
                <a:ea typeface="Montserrat"/>
                <a:cs typeface="Montserrat"/>
                <a:sym typeface="Montserrat"/>
              </a:defRPr>
            </a:lvl1pPr>
            <a:lvl2pPr marL="914400" lvl="1" indent="-317500" algn="ctr">
              <a:spcBef>
                <a:spcPts val="0"/>
              </a:spcBef>
              <a:spcAft>
                <a:spcPts val="0"/>
              </a:spcAft>
              <a:buSzPts val="1400"/>
              <a:buFont typeface="Montserrat"/>
              <a:buChar char="○"/>
              <a:defRPr>
                <a:latin typeface="Montserrat"/>
                <a:ea typeface="Montserrat"/>
                <a:cs typeface="Montserrat"/>
                <a:sym typeface="Montserrat"/>
              </a:defRPr>
            </a:lvl2pPr>
            <a:lvl3pPr marL="1371600" lvl="2" indent="-317500" algn="ctr">
              <a:spcBef>
                <a:spcPts val="0"/>
              </a:spcBef>
              <a:spcAft>
                <a:spcPts val="0"/>
              </a:spcAft>
              <a:buSzPts val="1400"/>
              <a:buFont typeface="Montserrat"/>
              <a:buChar char="■"/>
              <a:defRPr>
                <a:latin typeface="Montserrat"/>
                <a:ea typeface="Montserrat"/>
                <a:cs typeface="Montserrat"/>
                <a:sym typeface="Montserrat"/>
              </a:defRPr>
            </a:lvl3pPr>
            <a:lvl4pPr marL="1828800" lvl="3" indent="-317500" algn="ctr">
              <a:spcBef>
                <a:spcPts val="0"/>
              </a:spcBef>
              <a:spcAft>
                <a:spcPts val="0"/>
              </a:spcAft>
              <a:buSzPts val="1400"/>
              <a:buFont typeface="Montserrat"/>
              <a:buChar char="●"/>
              <a:defRPr>
                <a:latin typeface="Montserrat"/>
                <a:ea typeface="Montserrat"/>
                <a:cs typeface="Montserrat"/>
                <a:sym typeface="Montserrat"/>
              </a:defRPr>
            </a:lvl4pPr>
            <a:lvl5pPr marL="2286000" lvl="4" indent="-317500" algn="ctr">
              <a:spcBef>
                <a:spcPts val="0"/>
              </a:spcBef>
              <a:spcAft>
                <a:spcPts val="0"/>
              </a:spcAft>
              <a:buSzPts val="1400"/>
              <a:buFont typeface="Montserrat"/>
              <a:buChar char="○"/>
              <a:defRPr>
                <a:latin typeface="Montserrat"/>
                <a:ea typeface="Montserrat"/>
                <a:cs typeface="Montserrat"/>
                <a:sym typeface="Montserrat"/>
              </a:defRPr>
            </a:lvl5pPr>
            <a:lvl6pPr marL="2743200" lvl="5" indent="-317500" algn="ctr">
              <a:spcBef>
                <a:spcPts val="0"/>
              </a:spcBef>
              <a:spcAft>
                <a:spcPts val="0"/>
              </a:spcAft>
              <a:buSzPts val="1400"/>
              <a:buFont typeface="Montserrat"/>
              <a:buChar char="■"/>
              <a:defRPr>
                <a:latin typeface="Montserrat"/>
                <a:ea typeface="Montserrat"/>
                <a:cs typeface="Montserrat"/>
                <a:sym typeface="Montserrat"/>
              </a:defRPr>
            </a:lvl6pPr>
            <a:lvl7pPr marL="3200400" lvl="6" indent="-317500" algn="ctr">
              <a:spcBef>
                <a:spcPts val="0"/>
              </a:spcBef>
              <a:spcAft>
                <a:spcPts val="0"/>
              </a:spcAft>
              <a:buSzPts val="1400"/>
              <a:buFont typeface="Montserrat"/>
              <a:buChar char="●"/>
              <a:defRPr>
                <a:latin typeface="Montserrat"/>
                <a:ea typeface="Montserrat"/>
                <a:cs typeface="Montserrat"/>
                <a:sym typeface="Montserrat"/>
              </a:defRPr>
            </a:lvl7pPr>
            <a:lvl8pPr marL="3657600" lvl="7" indent="-317500" algn="ctr">
              <a:spcBef>
                <a:spcPts val="0"/>
              </a:spcBef>
              <a:spcAft>
                <a:spcPts val="0"/>
              </a:spcAft>
              <a:buSzPts val="1400"/>
              <a:buFont typeface="Montserrat"/>
              <a:buChar char="○"/>
              <a:defRPr>
                <a:latin typeface="Montserrat"/>
                <a:ea typeface="Montserrat"/>
                <a:cs typeface="Montserrat"/>
                <a:sym typeface="Montserrat"/>
              </a:defRPr>
            </a:lvl8pPr>
            <a:lvl9pPr marL="4114800" lvl="8" indent="-317500" algn="ctr">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ontakt" type="blank">
  <p:cSld name="BLANK">
    <p:spTree>
      <p:nvGrpSpPr>
        <p:cNvPr id="1" name="Shape 33"/>
        <p:cNvGrpSpPr/>
        <p:nvPr/>
      </p:nvGrpSpPr>
      <p:grpSpPr>
        <a:xfrm>
          <a:off x="0" y="0"/>
          <a:ext cx="0" cy="0"/>
          <a:chOff x="0" y="0"/>
          <a:chExt cx="0" cy="0"/>
        </a:xfrm>
      </p:grpSpPr>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a"/>
              <a:t>‹nr.›</a:t>
            </a:fld>
            <a:endParaRPr/>
          </a:p>
        </p:txBody>
      </p:sp>
      <p:sp>
        <p:nvSpPr>
          <p:cNvPr id="35" name="Google Shape;35;p8"/>
          <p:cNvSpPr txBox="1"/>
          <p:nvPr/>
        </p:nvSpPr>
        <p:spPr>
          <a:xfrm>
            <a:off x="56750" y="4635325"/>
            <a:ext cx="5447400" cy="44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da" sz="800">
                <a:solidFill>
                  <a:srgbClr val="808080"/>
                </a:solidFill>
              </a:rPr>
              <a:t>Operation Dagsværk - Studiestræde 24, 3. th. - 1455 København K</a:t>
            </a:r>
            <a:endParaRPr sz="800">
              <a:solidFill>
                <a:srgbClr val="808080"/>
              </a:solidFill>
            </a:endParaRPr>
          </a:p>
          <a:p>
            <a:pPr marL="0" lvl="0" indent="0" algn="l" rtl="0">
              <a:lnSpc>
                <a:spcPct val="115000"/>
              </a:lnSpc>
              <a:spcBef>
                <a:spcPts val="0"/>
              </a:spcBef>
              <a:spcAft>
                <a:spcPts val="0"/>
              </a:spcAft>
              <a:buNone/>
            </a:pPr>
            <a:r>
              <a:rPr lang="da" sz="800">
                <a:solidFill>
                  <a:srgbClr val="808080"/>
                </a:solidFill>
              </a:rPr>
              <a:t>CVR NR: 75 75 32 17 - Mail: </a:t>
            </a:r>
            <a:r>
              <a:rPr lang="da" sz="800" u="sng">
                <a:solidFill>
                  <a:srgbClr val="000080"/>
                </a:solidFill>
                <a:hlinkClick r:id="rId2">
                  <a:extLst>
                    <a:ext uri="{A12FA001-AC4F-418D-AE19-62706E023703}">
                      <ahyp:hlinkClr xmlns:ahyp="http://schemas.microsoft.com/office/drawing/2018/hyperlinkcolor" val="tx"/>
                    </a:ext>
                  </a:extLst>
                </a:hlinkClick>
              </a:rPr>
              <a:t>od@od.dk</a:t>
            </a:r>
            <a:r>
              <a:rPr lang="da" sz="800">
                <a:solidFill>
                  <a:srgbClr val="808080"/>
                </a:solidFill>
              </a:rPr>
              <a:t> Telefon: (+45) 33 11 45 40 Hjemmeside: </a:t>
            </a:r>
            <a:r>
              <a:rPr lang="da" sz="800" u="sng">
                <a:solidFill>
                  <a:srgbClr val="000080"/>
                </a:solidFill>
                <a:hlinkClick r:id="rId3">
                  <a:extLst>
                    <a:ext uri="{A12FA001-AC4F-418D-AE19-62706E023703}">
                      <ahyp:hlinkClr xmlns:ahyp="http://schemas.microsoft.com/office/drawing/2018/hyperlinkcolor" val="tx"/>
                    </a:ext>
                  </a:extLst>
                </a:hlinkClick>
              </a:rPr>
              <a:t>www.od.dk</a:t>
            </a:r>
            <a:r>
              <a:rPr lang="da" sz="800">
                <a:solidFill>
                  <a:schemeClr val="dk1"/>
                </a:solidFill>
              </a:rPr>
              <a:t> </a:t>
            </a:r>
            <a:endParaRPr sz="1100">
              <a:solidFill>
                <a:schemeClr val="dk1"/>
              </a:solidFill>
            </a:endParaRPr>
          </a:p>
        </p:txBody>
      </p:sp>
      <p:sp>
        <p:nvSpPr>
          <p:cNvPr id="36" name="Google Shape;36;p8"/>
          <p:cNvSpPr txBox="1">
            <a:spLocks noGrp="1"/>
          </p:cNvSpPr>
          <p:nvPr>
            <p:ph type="body" idx="1"/>
          </p:nvPr>
        </p:nvSpPr>
        <p:spPr>
          <a:xfrm>
            <a:off x="1682100" y="1548300"/>
            <a:ext cx="5779800" cy="21321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Montserrat"/>
              <a:buChar char="●"/>
              <a:defRPr>
                <a:solidFill>
                  <a:schemeClr val="dk1"/>
                </a:solidFill>
                <a:latin typeface="Montserrat"/>
                <a:ea typeface="Montserrat"/>
                <a:cs typeface="Montserrat"/>
                <a:sym typeface="Montserrat"/>
              </a:defRPr>
            </a:lvl1pPr>
            <a:lvl2pPr marL="914400" lvl="1" indent="-317500">
              <a:spcBef>
                <a:spcPts val="0"/>
              </a:spcBef>
              <a:spcAft>
                <a:spcPts val="0"/>
              </a:spcAft>
              <a:buClr>
                <a:schemeClr val="dk1"/>
              </a:buClr>
              <a:buSzPts val="1400"/>
              <a:buFont typeface="Montserrat"/>
              <a:buChar char="○"/>
              <a:defRPr i="1">
                <a:solidFill>
                  <a:schemeClr val="dk1"/>
                </a:solidFill>
                <a:latin typeface="Montserrat"/>
                <a:ea typeface="Montserrat"/>
                <a:cs typeface="Montserrat"/>
                <a:sym typeface="Montserrat"/>
              </a:defRPr>
            </a:lvl2pPr>
            <a:lvl3pPr marL="1371600" lvl="2"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37" name="Google Shape;37;p8"/>
          <p:cNvSpPr txBox="1">
            <a:spLocks noGrp="1"/>
          </p:cNvSpPr>
          <p:nvPr>
            <p:ph type="title"/>
          </p:nvPr>
        </p:nvSpPr>
        <p:spPr>
          <a:xfrm>
            <a:off x="1682100" y="478275"/>
            <a:ext cx="5779800" cy="932100"/>
          </a:xfrm>
          <a:prstGeom prst="rect">
            <a:avLst/>
          </a:prstGeom>
        </p:spPr>
        <p:txBody>
          <a:bodyPr spcFirstLastPara="1" wrap="square" lIns="91425" tIns="91425" rIns="91425" bIns="91425" anchor="t" anchorCtr="0">
            <a:normAutofit/>
          </a:bodyPr>
          <a:lstStyle>
            <a:lvl1pPr lvl="0">
              <a:spcBef>
                <a:spcPts val="0"/>
              </a:spcBef>
              <a:spcAft>
                <a:spcPts val="0"/>
              </a:spcAft>
              <a:buSzPts val="2300"/>
              <a:buFont typeface="Montserrat"/>
              <a:buNone/>
              <a:defRPr>
                <a:latin typeface="Montserrat"/>
                <a:ea typeface="Montserrat"/>
                <a:cs typeface="Montserrat"/>
                <a:sym typeface="Montserrat"/>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75012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300"/>
              <a:buFont typeface="Montserrat SemiBold"/>
              <a:buNone/>
              <a:defRPr sz="2300">
                <a:solidFill>
                  <a:schemeClr val="dk1"/>
                </a:solidFill>
                <a:latin typeface="Montserrat SemiBold"/>
                <a:ea typeface="Montserrat SemiBold"/>
                <a:cs typeface="Montserrat SemiBold"/>
                <a:sym typeface="Montserrat SemiBold"/>
              </a:defRPr>
            </a:lvl1pPr>
            <a:lvl2pPr lvl="1">
              <a:spcBef>
                <a:spcPts val="0"/>
              </a:spcBef>
              <a:spcAft>
                <a:spcPts val="0"/>
              </a:spcAft>
              <a:buClr>
                <a:schemeClr val="dk1"/>
              </a:buClr>
              <a:buSzPts val="2500"/>
              <a:buNone/>
              <a:defRPr sz="2500">
                <a:solidFill>
                  <a:schemeClr val="dk1"/>
                </a:solidFill>
              </a:defRPr>
            </a:lvl2pPr>
            <a:lvl3pPr lvl="2">
              <a:spcBef>
                <a:spcPts val="0"/>
              </a:spcBef>
              <a:spcAft>
                <a:spcPts val="0"/>
              </a:spcAft>
              <a:buClr>
                <a:schemeClr val="dk1"/>
              </a:buClr>
              <a:buSzPts val="2500"/>
              <a:buNone/>
              <a:defRPr sz="2500">
                <a:solidFill>
                  <a:schemeClr val="dk1"/>
                </a:solidFill>
              </a:defRPr>
            </a:lvl3pPr>
            <a:lvl4pPr lvl="3">
              <a:spcBef>
                <a:spcPts val="0"/>
              </a:spcBef>
              <a:spcAft>
                <a:spcPts val="0"/>
              </a:spcAft>
              <a:buClr>
                <a:schemeClr val="dk1"/>
              </a:buClr>
              <a:buSzPts val="2500"/>
              <a:buNone/>
              <a:defRPr sz="2500">
                <a:solidFill>
                  <a:schemeClr val="dk1"/>
                </a:solidFill>
              </a:defRPr>
            </a:lvl4pPr>
            <a:lvl5pPr lvl="4">
              <a:spcBef>
                <a:spcPts val="0"/>
              </a:spcBef>
              <a:spcAft>
                <a:spcPts val="0"/>
              </a:spcAft>
              <a:buClr>
                <a:schemeClr val="dk1"/>
              </a:buClr>
              <a:buSzPts val="2500"/>
              <a:buNone/>
              <a:defRPr sz="2500">
                <a:solidFill>
                  <a:schemeClr val="dk1"/>
                </a:solidFill>
              </a:defRPr>
            </a:lvl5pPr>
            <a:lvl6pPr lvl="5">
              <a:spcBef>
                <a:spcPts val="0"/>
              </a:spcBef>
              <a:spcAft>
                <a:spcPts val="0"/>
              </a:spcAft>
              <a:buClr>
                <a:schemeClr val="dk1"/>
              </a:buClr>
              <a:buSzPts val="2500"/>
              <a:buNone/>
              <a:defRPr sz="2500">
                <a:solidFill>
                  <a:schemeClr val="dk1"/>
                </a:solidFill>
              </a:defRPr>
            </a:lvl6pPr>
            <a:lvl7pPr lvl="6">
              <a:spcBef>
                <a:spcPts val="0"/>
              </a:spcBef>
              <a:spcAft>
                <a:spcPts val="0"/>
              </a:spcAft>
              <a:buClr>
                <a:schemeClr val="dk1"/>
              </a:buClr>
              <a:buSzPts val="2500"/>
              <a:buNone/>
              <a:defRPr sz="2500">
                <a:solidFill>
                  <a:schemeClr val="dk1"/>
                </a:solidFill>
              </a:defRPr>
            </a:lvl7pPr>
            <a:lvl8pPr lvl="7">
              <a:spcBef>
                <a:spcPts val="0"/>
              </a:spcBef>
              <a:spcAft>
                <a:spcPts val="0"/>
              </a:spcAft>
              <a:buClr>
                <a:schemeClr val="dk1"/>
              </a:buClr>
              <a:buSzPts val="2500"/>
              <a:buNone/>
              <a:defRPr sz="2500">
                <a:solidFill>
                  <a:schemeClr val="dk1"/>
                </a:solidFill>
              </a:defRPr>
            </a:lvl8pPr>
            <a:lvl9pPr lvl="8">
              <a:spcBef>
                <a:spcPts val="0"/>
              </a:spcBef>
              <a:spcAft>
                <a:spcPts val="0"/>
              </a:spcAft>
              <a:buClr>
                <a:schemeClr val="dk1"/>
              </a:buClr>
              <a:buSzPts val="2500"/>
              <a:buNone/>
              <a:defRPr sz="25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Montserrat Light"/>
              <a:buChar char="●"/>
              <a:defRPr sz="1800">
                <a:solidFill>
                  <a:schemeClr val="dk1"/>
                </a:solidFill>
                <a:latin typeface="Montserrat Light"/>
                <a:ea typeface="Montserrat Light"/>
                <a:cs typeface="Montserrat Light"/>
                <a:sym typeface="Montserrat Light"/>
              </a:defRPr>
            </a:lvl1pPr>
            <a:lvl2pPr marL="914400" lvl="1"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2pPr>
            <a:lvl3pPr marL="1371600" lvl="2"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3pPr>
            <a:lvl4pPr marL="1828800" lvl="3"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4pPr>
            <a:lvl5pPr marL="2286000" lvl="4"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5pPr>
            <a:lvl6pPr marL="2743200" lvl="5"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6pPr>
            <a:lvl7pPr marL="3200400" lvl="6"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7pPr>
            <a:lvl8pPr marL="3657600" lvl="7"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8pPr>
            <a:lvl9pPr marL="4114800" lvl="8" indent="-317500">
              <a:lnSpc>
                <a:spcPct val="115000"/>
              </a:lnSpc>
              <a:spcBef>
                <a:spcPts val="0"/>
              </a:spcBef>
              <a:spcAft>
                <a:spcPts val="0"/>
              </a:spcAft>
              <a:buClr>
                <a:schemeClr val="dk1"/>
              </a:buClr>
              <a:buSzPts val="1400"/>
              <a:buFont typeface="Montserrat Light"/>
              <a:buChar char="■"/>
              <a:defRPr>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da"/>
              <a:t>‹nr.›</a:t>
            </a:fld>
            <a:endParaRPr/>
          </a:p>
        </p:txBody>
      </p:sp>
      <p:pic>
        <p:nvPicPr>
          <p:cNvPr id="9" name="Google Shape;9;p1"/>
          <p:cNvPicPr preferRelativeResize="0"/>
          <p:nvPr/>
        </p:nvPicPr>
        <p:blipFill>
          <a:blip r:embed="rId9">
            <a:alphaModFix/>
          </a:blip>
          <a:stretch>
            <a:fillRect/>
          </a:stretch>
        </p:blipFill>
        <p:spPr>
          <a:xfrm>
            <a:off x="8038225" y="94100"/>
            <a:ext cx="982926" cy="9640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hwqbxEF1vW0?feature=oembed"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gsm3Z_EsCwo?start=1&amp;feature=oembed"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ideo" Target="https://www.youtube.com/embed/Vtuv3CQMgwg?feature=oembed"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41"/>
        <p:cNvGrpSpPr/>
        <p:nvPr/>
      </p:nvGrpSpPr>
      <p:grpSpPr>
        <a:xfrm>
          <a:off x="0" y="0"/>
          <a:ext cx="0" cy="0"/>
          <a:chOff x="0" y="0"/>
          <a:chExt cx="0" cy="0"/>
        </a:xfrm>
      </p:grpSpPr>
      <p:pic>
        <p:nvPicPr>
          <p:cNvPr id="42" name="Google Shape;42;p9"/>
          <p:cNvPicPr preferRelativeResize="0"/>
          <p:nvPr/>
        </p:nvPicPr>
        <p:blipFill>
          <a:blip r:embed="rId3">
            <a:alphaModFix/>
          </a:blip>
          <a:stretch>
            <a:fillRect/>
          </a:stretch>
        </p:blipFill>
        <p:spPr>
          <a:xfrm>
            <a:off x="762000" y="988688"/>
            <a:ext cx="7620000" cy="1990725"/>
          </a:xfrm>
          <a:prstGeom prst="rect">
            <a:avLst/>
          </a:prstGeom>
          <a:noFill/>
          <a:ln>
            <a:noFill/>
          </a:ln>
        </p:spPr>
      </p:pic>
      <p:sp>
        <p:nvSpPr>
          <p:cNvPr id="43" name="Google Shape;43;p9"/>
          <p:cNvSpPr txBox="1"/>
          <p:nvPr/>
        </p:nvSpPr>
        <p:spPr>
          <a:xfrm>
            <a:off x="2193000" y="3587325"/>
            <a:ext cx="4758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a" sz="3400" b="1">
                <a:solidFill>
                  <a:schemeClr val="lt1"/>
                </a:solidFill>
              </a:rPr>
              <a:t>Valg af projekt 2025</a:t>
            </a:r>
            <a:endParaRPr sz="3400" b="1">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2" name="Onlinemedier 1" title="SOS Børnebyerne: Klimaretfærdighed for unge i Somaliland">
            <a:hlinkClick r:id="" action="ppaction://media"/>
            <a:extLst>
              <a:ext uri="{FF2B5EF4-FFF2-40B4-BE49-F238E27FC236}">
                <a16:creationId xmlns:a16="http://schemas.microsoft.com/office/drawing/2014/main" id="{72CBD052-B485-8236-2027-1CC91430727B}"/>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None/>
            </a:pPr>
            <a:r>
              <a:rPr lang="da" sz="1500"/>
              <a:t>Hvad synes I om projektets tema og idé?</a:t>
            </a:r>
            <a:endParaRPr sz="1500"/>
          </a:p>
          <a:p>
            <a:pPr marL="0" lvl="0" indent="0" algn="ctr" rtl="0">
              <a:lnSpc>
                <a:spcPct val="95000"/>
              </a:lnSpc>
              <a:spcBef>
                <a:spcPts val="0"/>
              </a:spcBef>
              <a:spcAft>
                <a:spcPts val="0"/>
              </a:spcAft>
              <a:buNone/>
            </a:pPr>
            <a:endParaRPr sz="1500"/>
          </a:p>
          <a:p>
            <a:pPr marL="0" lvl="0" indent="0" algn="ctr" rtl="0">
              <a:lnSpc>
                <a:spcPct val="95000"/>
              </a:lnSpc>
              <a:spcBef>
                <a:spcPts val="0"/>
              </a:spcBef>
              <a:spcAft>
                <a:spcPts val="0"/>
              </a:spcAft>
              <a:buClr>
                <a:schemeClr val="dk1"/>
              </a:buClr>
              <a:buSzPts val="1100"/>
              <a:buFont typeface="Arial"/>
              <a:buNone/>
            </a:pPr>
            <a:r>
              <a:rPr lang="da" sz="1500"/>
              <a:t>Bliver de unge aktivt inddraget i projektets uddannelseselement? Er de unge en del af at definere projektet og sætte dagsordenen?</a:t>
            </a:r>
            <a:endParaRPr sz="1500"/>
          </a:p>
          <a:p>
            <a:pPr marL="0" lvl="0" indent="0" algn="l" rtl="0">
              <a:lnSpc>
                <a:spcPct val="95000"/>
              </a:lnSpc>
              <a:spcBef>
                <a:spcPts val="0"/>
              </a:spcBef>
              <a:spcAft>
                <a:spcPts val="0"/>
              </a:spcAft>
              <a:buClr>
                <a:schemeClr val="dk1"/>
              </a:buClr>
              <a:buSzPts val="1100"/>
              <a:buFont typeface="Arial"/>
              <a:buNone/>
            </a:pPr>
            <a:endParaRPr sz="1500"/>
          </a:p>
          <a:p>
            <a:pPr marL="0" lvl="0" indent="0" algn="ctr" rtl="0">
              <a:lnSpc>
                <a:spcPct val="95000"/>
              </a:lnSpc>
              <a:spcBef>
                <a:spcPts val="0"/>
              </a:spcBef>
              <a:spcAft>
                <a:spcPts val="0"/>
              </a:spcAft>
              <a:buClr>
                <a:schemeClr val="dk1"/>
              </a:buClr>
              <a:buSzPts val="1100"/>
              <a:buFont typeface="Arial"/>
              <a:buNone/>
            </a:pPr>
            <a:r>
              <a:rPr lang="da" sz="1500"/>
              <a:t>Hvilken forskel tænker I projektet vil gøre? Vil forskellen vare ved efter projektmidlerne er brugt?</a:t>
            </a:r>
            <a:endParaRPr sz="1500"/>
          </a:p>
          <a:p>
            <a:pPr marL="0" lvl="0" indent="0" algn="ctr" rtl="0">
              <a:lnSpc>
                <a:spcPct val="95000"/>
              </a:lnSpc>
              <a:spcBef>
                <a:spcPts val="0"/>
              </a:spcBef>
              <a:spcAft>
                <a:spcPts val="0"/>
              </a:spcAft>
              <a:buClr>
                <a:schemeClr val="dk1"/>
              </a:buClr>
              <a:buSzPts val="1100"/>
              <a:buFont typeface="Arial"/>
              <a:buNone/>
            </a:pPr>
            <a:endParaRPr sz="1500"/>
          </a:p>
          <a:p>
            <a:pPr marL="0" lvl="0" indent="0" algn="ctr" rtl="0">
              <a:lnSpc>
                <a:spcPct val="95000"/>
              </a:lnSpc>
              <a:spcBef>
                <a:spcPts val="0"/>
              </a:spcBef>
              <a:spcAft>
                <a:spcPts val="0"/>
              </a:spcAft>
              <a:buClr>
                <a:schemeClr val="dk1"/>
              </a:buClr>
              <a:buSzPts val="1100"/>
              <a:buFont typeface="Arial"/>
              <a:buNone/>
            </a:pPr>
            <a:r>
              <a:rPr lang="da" sz="1500"/>
              <a:t>Hvad tror I, unge i Danmark får ud af at diskutere og lære om projektet ifm. kampagnen i 2025?</a:t>
            </a:r>
            <a:endParaRPr sz="1500"/>
          </a:p>
          <a:p>
            <a:pPr marL="0" lvl="0" indent="0" algn="ctr" rtl="0">
              <a:lnSpc>
                <a:spcPct val="95000"/>
              </a:lnSpc>
              <a:spcBef>
                <a:spcPts val="0"/>
              </a:spcBef>
              <a:spcAft>
                <a:spcPts val="0"/>
              </a:spcAft>
              <a:buClr>
                <a:schemeClr val="dk1"/>
              </a:buClr>
              <a:buSzPts val="1100"/>
              <a:buFont typeface="Arial"/>
              <a:buNone/>
            </a:pPr>
            <a:endParaRPr sz="1500"/>
          </a:p>
          <a:p>
            <a:pPr marL="0" lvl="0" indent="0" algn="ctr" rtl="0">
              <a:lnSpc>
                <a:spcPct val="95000"/>
              </a:lnSpc>
              <a:spcBef>
                <a:spcPts val="0"/>
              </a:spcBef>
              <a:spcAft>
                <a:spcPts val="0"/>
              </a:spcAft>
              <a:buClr>
                <a:schemeClr val="dk1"/>
              </a:buClr>
              <a:buSzPts val="1100"/>
              <a:buFont typeface="Arial"/>
              <a:buNone/>
            </a:pPr>
            <a:r>
              <a:rPr lang="da" sz="1500"/>
              <a:t>Hvordan synes I, det giver mening at netop OD laver kampagne om projektet? Kan OD-kampagnen gøre en særlig forskel i forhold til projektets indhold og mål?</a:t>
            </a:r>
            <a:endParaRPr sz="1500" b="1"/>
          </a:p>
          <a:p>
            <a:pPr marL="0" lvl="0" indent="0" algn="l" rtl="0">
              <a:lnSpc>
                <a:spcPct val="95000"/>
              </a:lnSpc>
              <a:spcBef>
                <a:spcPts val="0"/>
              </a:spcBef>
              <a:spcAft>
                <a:spcPts val="1200"/>
              </a:spcAft>
              <a:buNone/>
            </a:pPr>
            <a:endParaRPr/>
          </a:p>
        </p:txBody>
      </p:sp>
      <p:sp>
        <p:nvSpPr>
          <p:cNvPr id="109" name="Google Shape;109;p19"/>
          <p:cNvSpPr txBox="1">
            <a:spLocks noGrp="1"/>
          </p:cNvSpPr>
          <p:nvPr>
            <p:ph type="title"/>
          </p:nvPr>
        </p:nvSpPr>
        <p:spPr>
          <a:xfrm>
            <a:off x="311700" y="445025"/>
            <a:ext cx="7537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Refleksionsspørgsmål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191450" y="351225"/>
            <a:ext cx="8334300" cy="65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da"/>
              <a:t>Crossing Borders</a:t>
            </a:r>
            <a:endParaRPr/>
          </a:p>
        </p:txBody>
      </p:sp>
      <p:sp>
        <p:nvSpPr>
          <p:cNvPr id="49" name="Google Shape;49;p10"/>
          <p:cNvSpPr txBox="1">
            <a:spLocks noGrp="1"/>
          </p:cNvSpPr>
          <p:nvPr>
            <p:ph type="body" idx="1"/>
          </p:nvPr>
        </p:nvSpPr>
        <p:spPr>
          <a:xfrm>
            <a:off x="191450" y="1151675"/>
            <a:ext cx="8520600" cy="3314100"/>
          </a:xfrm>
          <a:prstGeom prst="rect">
            <a:avLst/>
          </a:prstGeom>
        </p:spPr>
        <p:txBody>
          <a:bodyPr spcFirstLastPara="1" wrap="square" lIns="91425" tIns="91425" rIns="91425" bIns="91425" anchor="t" anchorCtr="0">
            <a:normAutofit fontScale="25000" lnSpcReduction="20000"/>
          </a:bodyPr>
          <a:lstStyle/>
          <a:p>
            <a:pPr marL="0" lvl="0" indent="0" algn="l" rtl="0">
              <a:lnSpc>
                <a:spcPct val="130000"/>
              </a:lnSpc>
              <a:spcBef>
                <a:spcPts val="0"/>
              </a:spcBef>
              <a:spcAft>
                <a:spcPts val="0"/>
              </a:spcAft>
              <a:buClr>
                <a:schemeClr val="dk1"/>
              </a:buClr>
              <a:buSzPct val="100000"/>
              <a:buFont typeface="Arial"/>
              <a:buNone/>
            </a:pPr>
            <a:endParaRPr sz="1100" b="1">
              <a:latin typeface="Arial"/>
              <a:ea typeface="Arial"/>
              <a:cs typeface="Arial"/>
              <a:sym typeface="Arial"/>
            </a:endParaRPr>
          </a:p>
          <a:p>
            <a:pPr marL="0" lvl="0" indent="0" algn="l" rtl="0">
              <a:lnSpc>
                <a:spcPct val="130000"/>
              </a:lnSpc>
              <a:spcBef>
                <a:spcPts val="0"/>
              </a:spcBef>
              <a:spcAft>
                <a:spcPts val="0"/>
              </a:spcAft>
              <a:buNone/>
            </a:pPr>
            <a:r>
              <a:rPr lang="da" sz="6896" b="1"/>
              <a:t>Håb og udvikling: Unge fra Nagorno-Karabakh skaber en lysere fremtid i det sydlige Armenien gennem uddannelse, kompetenceudvikling og psykologisk støtte</a:t>
            </a:r>
            <a:endParaRPr/>
          </a:p>
          <a:p>
            <a:pPr marL="0" lvl="0" indent="0" algn="l" rtl="0">
              <a:lnSpc>
                <a:spcPct val="130000"/>
              </a:lnSpc>
              <a:spcBef>
                <a:spcPts val="0"/>
              </a:spcBef>
              <a:spcAft>
                <a:spcPts val="0"/>
              </a:spcAft>
              <a:buClr>
                <a:schemeClr val="dk1"/>
              </a:buClr>
              <a:buSzPts val="275"/>
              <a:buFont typeface="Arial"/>
              <a:buNone/>
            </a:pPr>
            <a:r>
              <a:rPr lang="da" sz="6896"/>
              <a:t>De unge fordrevne fra Nagorno-Karabakh-regionen søger reintegrering i Syunik-regionen i Armenien. Historisk set har armenerne gennemlevet systematisk forfølgelse, kulminerende med det oversete folkedrab i 1905-1915. Genetableringen i deres hjemland er afgørende for at de unge kan overvinde traumer og genopbygge en bæredygtig fremtid. Projektets formål er at hjælpe dem med at etablere sig på ny og tilbyde relevante uddannelser for en bedre fremtid. Projektet stræber efter at bidrage til bæredygtig udvikling, der derved kan skabe aktive og globale borgere.</a:t>
            </a:r>
            <a:endParaRPr sz="6896"/>
          </a:p>
          <a:p>
            <a:pPr marL="0" lvl="0" indent="0" algn="l" rtl="0">
              <a:spcBef>
                <a:spcPts val="0"/>
              </a:spcBef>
              <a:spcAft>
                <a:spcPts val="1200"/>
              </a:spcAft>
              <a:buNone/>
            </a:pPr>
            <a:endParaRPr sz="2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108475" y="102825"/>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da"/>
              <a:t>Crossing Borders</a:t>
            </a:r>
            <a:endParaRPr/>
          </a:p>
        </p:txBody>
      </p:sp>
      <p:pic>
        <p:nvPicPr>
          <p:cNvPr id="55" name="Google Shape;55;p11" descr="Et billede, der indeholder tøj, fodtøj, person, udendørs&#10;&#10;Automatisk genereret beskrivelse"/>
          <p:cNvPicPr preferRelativeResize="0"/>
          <p:nvPr/>
        </p:nvPicPr>
        <p:blipFill>
          <a:blip r:embed="rId3">
            <a:alphaModFix/>
          </a:blip>
          <a:stretch>
            <a:fillRect/>
          </a:stretch>
        </p:blipFill>
        <p:spPr>
          <a:xfrm>
            <a:off x="1074800" y="944625"/>
            <a:ext cx="2932650" cy="2201100"/>
          </a:xfrm>
          <a:prstGeom prst="rect">
            <a:avLst/>
          </a:prstGeom>
          <a:noFill/>
          <a:ln>
            <a:noFill/>
          </a:ln>
        </p:spPr>
      </p:pic>
      <p:pic>
        <p:nvPicPr>
          <p:cNvPr id="56" name="Google Shape;56;p11" descr="Ethnic Armenians fleeing Nagorno-Karabakh walk on a road to Kornidzor, in Armenia's Syunik region. AP"/>
          <p:cNvPicPr preferRelativeResize="0"/>
          <p:nvPr/>
        </p:nvPicPr>
        <p:blipFill>
          <a:blip r:embed="rId4">
            <a:alphaModFix/>
          </a:blip>
          <a:stretch>
            <a:fillRect/>
          </a:stretch>
        </p:blipFill>
        <p:spPr>
          <a:xfrm>
            <a:off x="4828693" y="944626"/>
            <a:ext cx="3297532" cy="2201100"/>
          </a:xfrm>
          <a:prstGeom prst="rect">
            <a:avLst/>
          </a:prstGeom>
          <a:noFill/>
          <a:ln>
            <a:noFill/>
          </a:ln>
        </p:spPr>
      </p:pic>
      <p:pic>
        <p:nvPicPr>
          <p:cNvPr id="57" name="Google Shape;57;p11" descr="A family from Nagorno-Karabakh are helped as they leave a truck with their belongings after arriving at Goris. AP"/>
          <p:cNvPicPr preferRelativeResize="0"/>
          <p:nvPr/>
        </p:nvPicPr>
        <p:blipFill>
          <a:blip r:embed="rId5">
            <a:alphaModFix/>
          </a:blip>
          <a:stretch>
            <a:fillRect/>
          </a:stretch>
        </p:blipFill>
        <p:spPr>
          <a:xfrm>
            <a:off x="1242825" y="3298125"/>
            <a:ext cx="2764615" cy="1845375"/>
          </a:xfrm>
          <a:prstGeom prst="rect">
            <a:avLst/>
          </a:prstGeom>
          <a:noFill/>
          <a:ln>
            <a:noFill/>
          </a:ln>
        </p:spPr>
      </p:pic>
      <p:pic>
        <p:nvPicPr>
          <p:cNvPr id="58" name="Google Shape;58;p11" descr="Ethnic Armenians from Nagorno-Karabakh sit with their belongings after arriving in Goris in the Syunik region of Armenia, on Saturday. AP"/>
          <p:cNvPicPr preferRelativeResize="0"/>
          <p:nvPr/>
        </p:nvPicPr>
        <p:blipFill>
          <a:blip r:embed="rId6">
            <a:alphaModFix/>
          </a:blip>
          <a:stretch>
            <a:fillRect/>
          </a:stretch>
        </p:blipFill>
        <p:spPr>
          <a:xfrm>
            <a:off x="5095151" y="3296963"/>
            <a:ext cx="2764625" cy="18476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2" name="Onlinemedier 1" title="Crossing Borders: Håb og udvikling">
            <a:hlinkClick r:id="" action="ppaction://media"/>
            <a:extLst>
              <a:ext uri="{FF2B5EF4-FFF2-40B4-BE49-F238E27FC236}">
                <a16:creationId xmlns:a16="http://schemas.microsoft.com/office/drawing/2014/main" id="{F496C851-1C98-F0F8-55F7-E8A4A99DE986}"/>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311700" y="445025"/>
            <a:ext cx="7537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Det Danske Hus i Palæstina</a:t>
            </a:r>
            <a:endParaRPr/>
          </a:p>
        </p:txBody>
      </p:sp>
      <p:sp>
        <p:nvSpPr>
          <p:cNvPr id="69" name="Google Shape;69;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da" sz="1700" b="1"/>
              <a:t>Stemmer for håb og solidaritet</a:t>
            </a:r>
            <a:endParaRPr sz="1700" b="1"/>
          </a:p>
          <a:p>
            <a:pPr marL="0" lvl="0" indent="0" algn="l" rtl="0">
              <a:spcBef>
                <a:spcPts val="1200"/>
              </a:spcBef>
              <a:spcAft>
                <a:spcPts val="1200"/>
              </a:spcAft>
              <a:buNone/>
            </a:pPr>
            <a:r>
              <a:rPr lang="da" sz="1700"/>
              <a:t>Unge palæstinensiske stemmer begrænses og censureres dagligt i Palæstina. De har utroligt begrænsede muligheder for at udtrykke sig. Ved at understøtte de unges stemmer og aktivisme, vil dette projekt udvide unge palæstinenseres muligheder for at udtrykke sig. Dette vil vi gøre ud fra lokalt forankret tilgang i tæt samarbejde med vores palæstinensiske partnerorganisation Tamer Institute for Community Education. Gennem at facilitere ungegrupper i alle regioner på Vestbredden og i Gazastriben, vil vi muliggøre en bevægelse af demokratisk aktivisme, som vil videreføre unge stemmer og fortale for de rettigheder, som palæstinensere savner. </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11700" y="445025"/>
            <a:ext cx="7537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Det Danske Hus i Palæstina</a:t>
            </a:r>
            <a:endParaRPr/>
          </a:p>
        </p:txBody>
      </p:sp>
      <p:pic>
        <p:nvPicPr>
          <p:cNvPr id="75" name="Google Shape;75;p14"/>
          <p:cNvPicPr preferRelativeResize="0"/>
          <p:nvPr/>
        </p:nvPicPr>
        <p:blipFill>
          <a:blip r:embed="rId3">
            <a:alphaModFix/>
          </a:blip>
          <a:stretch>
            <a:fillRect/>
          </a:stretch>
        </p:blipFill>
        <p:spPr>
          <a:xfrm>
            <a:off x="824625" y="1072900"/>
            <a:ext cx="3193185" cy="2128250"/>
          </a:xfrm>
          <a:prstGeom prst="rect">
            <a:avLst/>
          </a:prstGeom>
          <a:noFill/>
          <a:ln>
            <a:noFill/>
          </a:ln>
        </p:spPr>
      </p:pic>
      <p:pic>
        <p:nvPicPr>
          <p:cNvPr id="76" name="Google Shape;76;p14"/>
          <p:cNvPicPr preferRelativeResize="0"/>
          <p:nvPr/>
        </p:nvPicPr>
        <p:blipFill>
          <a:blip r:embed="rId4">
            <a:alphaModFix/>
          </a:blip>
          <a:stretch>
            <a:fillRect/>
          </a:stretch>
        </p:blipFill>
        <p:spPr>
          <a:xfrm>
            <a:off x="5019749" y="1135450"/>
            <a:ext cx="3099351" cy="2065699"/>
          </a:xfrm>
          <a:prstGeom prst="rect">
            <a:avLst/>
          </a:prstGeom>
          <a:noFill/>
          <a:ln>
            <a:noFill/>
          </a:ln>
        </p:spPr>
      </p:pic>
      <p:pic>
        <p:nvPicPr>
          <p:cNvPr id="77" name="Google Shape;77;p14"/>
          <p:cNvPicPr preferRelativeResize="0"/>
          <p:nvPr/>
        </p:nvPicPr>
        <p:blipFill>
          <a:blip r:embed="rId5">
            <a:alphaModFix/>
          </a:blip>
          <a:stretch>
            <a:fillRect/>
          </a:stretch>
        </p:blipFill>
        <p:spPr>
          <a:xfrm>
            <a:off x="1215500" y="3256325"/>
            <a:ext cx="2684926" cy="1789950"/>
          </a:xfrm>
          <a:prstGeom prst="rect">
            <a:avLst/>
          </a:prstGeom>
          <a:noFill/>
          <a:ln>
            <a:noFill/>
          </a:ln>
        </p:spPr>
      </p:pic>
      <p:pic>
        <p:nvPicPr>
          <p:cNvPr id="78" name="Google Shape;78;p14"/>
          <p:cNvPicPr preferRelativeResize="0"/>
          <p:nvPr/>
        </p:nvPicPr>
        <p:blipFill>
          <a:blip r:embed="rId6">
            <a:alphaModFix/>
          </a:blip>
          <a:stretch>
            <a:fillRect/>
          </a:stretch>
        </p:blipFill>
        <p:spPr>
          <a:xfrm>
            <a:off x="5335500" y="3318875"/>
            <a:ext cx="2467861" cy="1734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2" name="Onlinemedier 1" title="Det Danske Hus i Palæstina: Stemmer for håb og solidaritet">
            <a:hlinkClick r:id="" action="ppaction://media"/>
            <a:extLst>
              <a:ext uri="{FF2B5EF4-FFF2-40B4-BE49-F238E27FC236}">
                <a16:creationId xmlns:a16="http://schemas.microsoft.com/office/drawing/2014/main" id="{F1CE5A0C-5370-7D14-FD3D-92BB9A558744}"/>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7537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SOS Børnebyerne</a:t>
            </a:r>
            <a:endParaRPr/>
          </a:p>
        </p:txBody>
      </p:sp>
      <p:sp>
        <p:nvSpPr>
          <p:cNvPr id="89" name="Google Shape;89;p16"/>
          <p:cNvSpPr txBox="1">
            <a:spLocks noGrp="1"/>
          </p:cNvSpPr>
          <p:nvPr>
            <p:ph type="body" idx="1"/>
          </p:nvPr>
        </p:nvSpPr>
        <p:spPr>
          <a:xfrm>
            <a:off x="311700" y="1152475"/>
            <a:ext cx="8520600" cy="3720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61111"/>
              <a:buFont typeface="Arial"/>
              <a:buNone/>
            </a:pPr>
            <a:r>
              <a:rPr lang="da" b="1"/>
              <a:t>Klimaretfærdighed for unge i Somaliland</a:t>
            </a:r>
            <a:endParaRPr b="1"/>
          </a:p>
          <a:p>
            <a:pPr marL="0" lvl="0" indent="0" algn="l" rtl="0">
              <a:spcBef>
                <a:spcPts val="1200"/>
              </a:spcBef>
              <a:spcAft>
                <a:spcPts val="1200"/>
              </a:spcAft>
              <a:buNone/>
            </a:pPr>
            <a:r>
              <a:rPr lang="da"/>
              <a:t>Klimakrisen understreger den enorme ulighed, som vi ser i verden, hvor sårbare befolkningsgrupper betaler prisen for de rigere landes forbrug og CO2-udledning.  For unge i Somaliland er klimaforandringer ikke alene noget, der skal forhindres, men en barsk og virkelighedsnær realitet. De ser deres muligheder blive indskrænket af tørke, konflikter, fordrivelse og mangel på indflydelse. Det vil vi ændre på med tre strategier: </a:t>
            </a:r>
            <a:r>
              <a:rPr lang="da" b="1"/>
              <a:t>1)</a:t>
            </a:r>
            <a:r>
              <a:rPr lang="da"/>
              <a:t> ved at gøre de unge klima-kompetente, dvs. klæde dem på til fremtidens grønne jobs, der gør noget ved klimakrisen og hjælper med tilpasning; </a:t>
            </a:r>
            <a:r>
              <a:rPr lang="da" b="1"/>
              <a:t>2)</a:t>
            </a:r>
            <a:r>
              <a:rPr lang="da"/>
              <a:t> ved at indtænke klimasmarte tilgange i eksisterende uddannelser, så det kan komme mange flere unge til gode; </a:t>
            </a:r>
            <a:r>
              <a:rPr lang="da" b="1"/>
              <a:t>3)</a:t>
            </a:r>
            <a:r>
              <a:rPr lang="da"/>
              <a:t> ved at støtte unges mulighed for at komme til orde og påvirke beslutningstagere.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7537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da"/>
              <a:t>SOS Børnebyerne</a:t>
            </a:r>
            <a:endParaRPr/>
          </a:p>
        </p:txBody>
      </p:sp>
      <p:pic>
        <p:nvPicPr>
          <p:cNvPr id="95" name="Google Shape;95;p17"/>
          <p:cNvPicPr preferRelativeResize="0"/>
          <p:nvPr/>
        </p:nvPicPr>
        <p:blipFill>
          <a:blip r:embed="rId3">
            <a:alphaModFix/>
          </a:blip>
          <a:stretch>
            <a:fillRect/>
          </a:stretch>
        </p:blipFill>
        <p:spPr>
          <a:xfrm>
            <a:off x="1012250" y="1170125"/>
            <a:ext cx="3134176" cy="1763800"/>
          </a:xfrm>
          <a:prstGeom prst="rect">
            <a:avLst/>
          </a:prstGeom>
          <a:noFill/>
          <a:ln>
            <a:noFill/>
          </a:ln>
        </p:spPr>
      </p:pic>
      <p:pic>
        <p:nvPicPr>
          <p:cNvPr id="96" name="Google Shape;96;p17"/>
          <p:cNvPicPr preferRelativeResize="0"/>
          <p:nvPr/>
        </p:nvPicPr>
        <p:blipFill>
          <a:blip r:embed="rId4">
            <a:alphaModFix/>
          </a:blip>
          <a:stretch>
            <a:fillRect/>
          </a:stretch>
        </p:blipFill>
        <p:spPr>
          <a:xfrm>
            <a:off x="5336300" y="1125650"/>
            <a:ext cx="2779802" cy="1852749"/>
          </a:xfrm>
          <a:prstGeom prst="rect">
            <a:avLst/>
          </a:prstGeom>
          <a:noFill/>
          <a:ln>
            <a:noFill/>
          </a:ln>
        </p:spPr>
      </p:pic>
      <p:pic>
        <p:nvPicPr>
          <p:cNvPr id="97" name="Google Shape;97;p17"/>
          <p:cNvPicPr preferRelativeResize="0"/>
          <p:nvPr/>
        </p:nvPicPr>
        <p:blipFill>
          <a:blip r:embed="rId5">
            <a:alphaModFix/>
          </a:blip>
          <a:stretch>
            <a:fillRect/>
          </a:stretch>
        </p:blipFill>
        <p:spPr>
          <a:xfrm>
            <a:off x="1288575" y="3086325"/>
            <a:ext cx="2857861" cy="1904776"/>
          </a:xfrm>
          <a:prstGeom prst="rect">
            <a:avLst/>
          </a:prstGeom>
          <a:noFill/>
          <a:ln>
            <a:noFill/>
          </a:ln>
        </p:spPr>
      </p:pic>
      <p:pic>
        <p:nvPicPr>
          <p:cNvPr id="98" name="Google Shape;98;p17"/>
          <p:cNvPicPr preferRelativeResize="0"/>
          <p:nvPr/>
        </p:nvPicPr>
        <p:blipFill>
          <a:blip r:embed="rId6">
            <a:alphaModFix/>
          </a:blip>
          <a:stretch>
            <a:fillRect/>
          </a:stretch>
        </p:blipFill>
        <p:spPr>
          <a:xfrm>
            <a:off x="5485999" y="3130799"/>
            <a:ext cx="2480402" cy="1860301"/>
          </a:xfrm>
          <a:prstGeom prst="rect">
            <a:avLst/>
          </a:prstGeom>
          <a:noFill/>
          <a:ln>
            <a:noFill/>
          </a:ln>
        </p:spPr>
      </p:pic>
    </p:spTree>
  </p:cSld>
  <p:clrMapOvr>
    <a:masterClrMapping/>
  </p:clrMapOvr>
</p:sld>
</file>

<file path=ppt/theme/theme1.xml><?xml version="1.0" encoding="utf-8"?>
<a:theme xmlns:a="http://schemas.openxmlformats.org/drawingml/2006/main" name="Enkelt Dagsvær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478</Words>
  <Application>Microsoft Office PowerPoint</Application>
  <PresentationFormat>Skærmshow (16:9)</PresentationFormat>
  <Paragraphs>24</Paragraphs>
  <Slides>11</Slides>
  <Notes>11</Notes>
  <HiddenSlides>0</HiddenSlides>
  <MMClips>3</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11</vt:i4>
      </vt:variant>
    </vt:vector>
  </HeadingPairs>
  <TitlesOfParts>
    <vt:vector size="18" baseType="lpstr">
      <vt:lpstr>Montserrat SemiBold</vt:lpstr>
      <vt:lpstr>Montserrat Medium</vt:lpstr>
      <vt:lpstr>Montserrat Light</vt:lpstr>
      <vt:lpstr>Rockwell</vt:lpstr>
      <vt:lpstr>Arial</vt:lpstr>
      <vt:lpstr>Montserrat</vt:lpstr>
      <vt:lpstr>Enkelt Dagsværk</vt:lpstr>
      <vt:lpstr>PowerPoint-præsentation</vt:lpstr>
      <vt:lpstr>Crossing Borders</vt:lpstr>
      <vt:lpstr>Crossing Borders</vt:lpstr>
      <vt:lpstr>PowerPoint-præsentation</vt:lpstr>
      <vt:lpstr>Det Danske Hus i Palæstina</vt:lpstr>
      <vt:lpstr>Det Danske Hus i Palæstina</vt:lpstr>
      <vt:lpstr>PowerPoint-præsentation</vt:lpstr>
      <vt:lpstr>SOS Børnebyerne</vt:lpstr>
      <vt:lpstr>SOS Børnebyerne</vt:lpstr>
      <vt:lpstr>PowerPoint-præsentation</vt:lpstr>
      <vt:lpstr>Refleksionsspørgsmål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cp:lastModifiedBy>Operation Dagsværk</cp:lastModifiedBy>
  <cp:revision>1</cp:revision>
  <dcterms:modified xsi:type="dcterms:W3CDTF">2024-03-15T15:18:53Z</dcterms:modified>
</cp:coreProperties>
</file>